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71" r:id="rId6"/>
    <p:sldId id="272" r:id="rId7"/>
    <p:sldId id="273" r:id="rId8"/>
    <p:sldId id="274" r:id="rId9"/>
    <p:sldId id="275" r:id="rId10"/>
    <p:sldId id="276" r:id="rId11"/>
    <p:sldId id="260" r:id="rId12"/>
    <p:sldId id="261" r:id="rId13"/>
    <p:sldId id="262" r:id="rId14"/>
    <p:sldId id="277" r:id="rId15"/>
    <p:sldId id="278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 varScale="1">
        <p:scale>
          <a:sx n="69" d="100"/>
          <a:sy n="69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AFD5-4A19-4729-BD7A-086EBF50ACD4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2D02-FE59-41C5-A28D-6F4095849E9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AFD5-4A19-4729-BD7A-086EBF50ACD4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2D02-FE59-41C5-A28D-6F4095849E9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AFD5-4A19-4729-BD7A-086EBF50ACD4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2D02-FE59-41C5-A28D-6F4095849E9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AFD5-4A19-4729-BD7A-086EBF50ACD4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2D02-FE59-41C5-A28D-6F4095849E9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AFD5-4A19-4729-BD7A-086EBF50ACD4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2D02-FE59-41C5-A28D-6F4095849E9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AFD5-4A19-4729-BD7A-086EBF50ACD4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2D02-FE59-41C5-A28D-6F4095849E9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AFD5-4A19-4729-BD7A-086EBF50ACD4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2D02-FE59-41C5-A28D-6F4095849E9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AFD5-4A19-4729-BD7A-086EBF50ACD4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2D02-FE59-41C5-A28D-6F4095849E9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AFD5-4A19-4729-BD7A-086EBF50ACD4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2D02-FE59-41C5-A28D-6F4095849E9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AFD5-4A19-4729-BD7A-086EBF50ACD4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2D02-FE59-41C5-A28D-6F4095849E9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AFD5-4A19-4729-BD7A-086EBF50ACD4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2D02-FE59-41C5-A28D-6F4095849E9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6AFD5-4A19-4729-BD7A-086EBF50ACD4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82D02-FE59-41C5-A28D-6F4095849E9A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051720" y="2130425"/>
            <a:ext cx="6406480" cy="1470025"/>
          </a:xfrm>
        </p:spPr>
        <p:txBody>
          <a:bodyPr>
            <a:normAutofit fontScale="90000"/>
          </a:bodyPr>
          <a:lstStyle/>
          <a:p>
            <a:r>
              <a:rPr lang="pl-PL" sz="6000" b="1" dirty="0" smtClean="0"/>
              <a:t>REFORMATORZY </a:t>
            </a:r>
            <a:r>
              <a:rPr lang="pl-PL" sz="6000" b="1" dirty="0" smtClean="0"/>
              <a:t/>
            </a:r>
            <a:br>
              <a:rPr lang="pl-PL" sz="6000" b="1" dirty="0" smtClean="0"/>
            </a:br>
            <a:r>
              <a:rPr lang="pl-PL" sz="6000" b="1" dirty="0" smtClean="0"/>
              <a:t>TEATRU</a:t>
            </a:r>
            <a:endParaRPr lang="pl-PL" sz="60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072198" y="6215082"/>
            <a:ext cx="2881298" cy="395278"/>
          </a:xfrm>
        </p:spPr>
        <p:txBody>
          <a:bodyPr>
            <a:normAutofit fontScale="70000" lnSpcReduction="20000"/>
          </a:bodyPr>
          <a:lstStyle/>
          <a:p>
            <a:r>
              <a:rPr lang="pl-PL" dirty="0" smtClean="0"/>
              <a:t>Kamila </a:t>
            </a:r>
            <a:r>
              <a:rPr lang="pl-PL" dirty="0" smtClean="0"/>
              <a:t>B.</a:t>
            </a:r>
            <a:endParaRPr lang="pl-PL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cs typeface="Aharoni" pitchFamily="2" charset="-79"/>
              </a:rPr>
              <a:t>W TEATRZE ANTYCZNYM</a:t>
            </a:r>
            <a:endParaRPr lang="pl-PL" b="1" dirty="0">
              <a:cs typeface="Aharoni" pitchFamily="2" charset="-79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691208"/>
            <a:ext cx="7128792" cy="5410200"/>
          </a:xfrm>
        </p:spPr>
        <p:txBody>
          <a:bodyPr/>
          <a:lstStyle/>
          <a:p>
            <a:pPr algn="just"/>
            <a:r>
              <a:rPr lang="pl-PL" b="1" dirty="0" smtClean="0">
                <a:latin typeface="+mj-lt"/>
              </a:rPr>
              <a:t>TESPIS</a:t>
            </a:r>
            <a:r>
              <a:rPr lang="pl-PL" dirty="0" smtClean="0">
                <a:latin typeface="+mj-lt"/>
              </a:rPr>
              <a:t> – </a:t>
            </a:r>
            <a:r>
              <a:rPr lang="pl-PL" dirty="0" smtClean="0">
                <a:latin typeface="+mj-lt"/>
                <a:cs typeface="Times New Roman" pitchFamily="18" charset="0"/>
              </a:rPr>
              <a:t>wprowadził pierwszego aktora rozwijającego dialog z chórem i przewodnikiem chóru, co stanowiło zaczątek dramatu jako rodzaju literackiego. </a:t>
            </a:r>
          </a:p>
          <a:p>
            <a:pPr>
              <a:buNone/>
            </a:pPr>
            <a:endParaRPr lang="pl-PL" dirty="0" smtClean="0">
              <a:latin typeface="+mj-lt"/>
            </a:endParaRPr>
          </a:p>
          <a:p>
            <a:endParaRPr lang="pl-PL" dirty="0">
              <a:latin typeface="+mj-lt"/>
            </a:endParaRPr>
          </a:p>
        </p:txBody>
      </p:sp>
      <p:pic>
        <p:nvPicPr>
          <p:cNvPr id="4" name="Obraz 3" descr="Tesp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3795882"/>
            <a:ext cx="2714644" cy="3062118"/>
          </a:xfrm>
          <a:prstGeom prst="rect">
            <a:avLst/>
          </a:prstGeom>
        </p:spPr>
      </p:pic>
      <p:pic>
        <p:nvPicPr>
          <p:cNvPr id="5" name="Obraz 4" descr="tespis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3781523"/>
            <a:ext cx="2071702" cy="3076477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cs typeface="Aharoni" pitchFamily="2" charset="-79"/>
              </a:rPr>
              <a:t>W TEATRZE ANTYCZNYM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783357"/>
            <a:ext cx="6851104" cy="4525963"/>
          </a:xfrm>
        </p:spPr>
        <p:txBody>
          <a:bodyPr/>
          <a:lstStyle/>
          <a:p>
            <a:r>
              <a:rPr lang="pl-PL" b="1" dirty="0" smtClean="0">
                <a:latin typeface="+mj-lt"/>
                <a:cs typeface="Times New Roman" pitchFamily="18" charset="0"/>
              </a:rPr>
              <a:t>Ajschylos -  </a:t>
            </a:r>
            <a:r>
              <a:rPr lang="pl-PL" dirty="0" smtClean="0">
                <a:latin typeface="+mj-lt"/>
                <a:cs typeface="Times New Roman" pitchFamily="18" charset="0"/>
              </a:rPr>
              <a:t>wprowadził na scenę drugiego aktora</a:t>
            </a:r>
          </a:p>
          <a:p>
            <a:pPr>
              <a:buNone/>
            </a:pPr>
            <a:endParaRPr lang="pl-PL" dirty="0" smtClean="0">
              <a:latin typeface="+mj-lt"/>
              <a:cs typeface="Times New Roman" pitchFamily="18" charset="0"/>
            </a:endParaRPr>
          </a:p>
          <a:p>
            <a:pPr>
              <a:buNone/>
            </a:pPr>
            <a:endParaRPr lang="pl-PL" b="1" dirty="0">
              <a:latin typeface="+mj-lt"/>
            </a:endParaRPr>
          </a:p>
        </p:txBody>
      </p:sp>
      <p:pic>
        <p:nvPicPr>
          <p:cNvPr id="4" name="Obraz 3" descr="Ajschyl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456409"/>
            <a:ext cx="3459158" cy="4401591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cs typeface="Aharoni" pitchFamily="2" charset="-79"/>
              </a:rPr>
              <a:t>W TEATRZE ANTYCZNYM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711349"/>
            <a:ext cx="6995120" cy="4525963"/>
          </a:xfrm>
        </p:spPr>
        <p:txBody>
          <a:bodyPr/>
          <a:lstStyle/>
          <a:p>
            <a:r>
              <a:rPr lang="pl-PL" b="1" dirty="0" smtClean="0">
                <a:latin typeface="+mj-lt"/>
                <a:cs typeface="Times New Roman" pitchFamily="18" charset="0"/>
              </a:rPr>
              <a:t>Sofokles</a:t>
            </a:r>
            <a:r>
              <a:rPr lang="pl-PL" dirty="0" smtClean="0">
                <a:latin typeface="+mj-lt"/>
              </a:rPr>
              <a:t> </a:t>
            </a:r>
            <a:r>
              <a:rPr lang="pl-PL" dirty="0" smtClean="0">
                <a:latin typeface="+mj-lt"/>
                <a:cs typeface="Times New Roman" pitchFamily="18" charset="0"/>
              </a:rPr>
              <a:t>- wprowadził innowacje w zakresie sposobu wystawiania dramatu: dodał trzeciego aktora, zwiększył liczbę członków chóru z 12 do 15 i rolę przodownika chóru. </a:t>
            </a:r>
          </a:p>
          <a:p>
            <a:pPr>
              <a:buNone/>
            </a:pPr>
            <a:endParaRPr lang="pl-PL" dirty="0">
              <a:latin typeface="+mj-lt"/>
              <a:cs typeface="Times New Roman" pitchFamily="18" charset="0"/>
            </a:endParaRPr>
          </a:p>
        </p:txBody>
      </p:sp>
      <p:pic>
        <p:nvPicPr>
          <p:cNvPr id="4" name="Obraz 3" descr="Sofokl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266" y="3789040"/>
            <a:ext cx="1942380" cy="306896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cs typeface="Aharoni" pitchFamily="2" charset="-79"/>
              </a:rPr>
              <a:t>AKTOR W TEATRZE ANTYCZNYM</a:t>
            </a:r>
            <a:endParaRPr lang="pl-PL" b="1" dirty="0">
              <a:cs typeface="Aharoni" pitchFamily="2" charset="-79"/>
            </a:endParaRPr>
          </a:p>
        </p:txBody>
      </p:sp>
      <p:pic>
        <p:nvPicPr>
          <p:cNvPr id="4" name="Picture 5" descr="kukiełki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2589" b="1958"/>
          <a:stretch>
            <a:fillRect/>
          </a:stretch>
        </p:blipFill>
        <p:spPr>
          <a:xfrm>
            <a:off x="785786" y="1214422"/>
            <a:ext cx="3357586" cy="4467205"/>
          </a:xfrm>
          <a:noFill/>
        </p:spPr>
      </p:pic>
      <p:pic>
        <p:nvPicPr>
          <p:cNvPr id="5" name="Picture 7" descr="AKTORZY"/>
          <p:cNvPicPr>
            <a:picLocks noChangeAspect="1" noChangeArrowheads="1"/>
          </p:cNvPicPr>
          <p:nvPr/>
        </p:nvPicPr>
        <p:blipFill>
          <a:blip r:embed="rId3" cstate="print"/>
          <a:srcRect l="2333" r="2333" b="1889"/>
          <a:stretch>
            <a:fillRect/>
          </a:stretch>
        </p:blipFill>
        <p:spPr>
          <a:xfrm>
            <a:off x="4714876" y="1214422"/>
            <a:ext cx="3844925" cy="4429156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642910" y="5786454"/>
            <a:ext cx="3643338" cy="708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pl-PL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Figurki przedstawiające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pl-PL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aktorów komediowych</a:t>
            </a:r>
          </a:p>
        </p:txBody>
      </p:sp>
      <p:sp>
        <p:nvSpPr>
          <p:cNvPr id="7" name="Prostokąt 6"/>
          <p:cNvSpPr/>
          <p:nvPr/>
        </p:nvSpPr>
        <p:spPr>
          <a:xfrm>
            <a:off x="5429256" y="5786454"/>
            <a:ext cx="2286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pl-PL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Aktorzy z maskami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2547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cs typeface="Aharoni" pitchFamily="2" charset="-79"/>
              </a:rPr>
              <a:t>AKTOR W TEATRZE ANTYCZNYM</a:t>
            </a:r>
            <a:endParaRPr lang="pl-PL" dirty="0"/>
          </a:p>
        </p:txBody>
      </p:sp>
      <p:pic>
        <p:nvPicPr>
          <p:cNvPr id="4" name="Picture 8" descr="MASKA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924675" y="1772816"/>
            <a:ext cx="2219325" cy="2505075"/>
          </a:xfrm>
          <a:noFill/>
        </p:spPr>
      </p:pic>
      <p:pic>
        <p:nvPicPr>
          <p:cNvPr id="5" name="Picture 9" descr="MASKA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031803" y="4191003"/>
            <a:ext cx="3112197" cy="2666997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1763688" y="1663055"/>
            <a:ext cx="46085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3600" dirty="0" smtClean="0">
                <a:latin typeface="+mj-lt"/>
              </a:rPr>
              <a:t>Aktorami byli tylko mężczyźni, występowali </a:t>
            </a:r>
            <a:br>
              <a:rPr lang="pl-PL" sz="3600" dirty="0" smtClean="0">
                <a:latin typeface="+mj-lt"/>
              </a:rPr>
            </a:br>
            <a:r>
              <a:rPr lang="pl-PL" sz="3600" dirty="0" smtClean="0">
                <a:latin typeface="+mj-lt"/>
              </a:rPr>
              <a:t>w maskach: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pl-PL" sz="3600" dirty="0" smtClean="0">
                <a:latin typeface="+mj-lt"/>
              </a:rPr>
              <a:t>masce śmiechu,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pl-PL" sz="3600" dirty="0" smtClean="0">
                <a:latin typeface="+mj-lt"/>
              </a:rPr>
              <a:t>masce płaczu,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pl-PL" sz="3600" dirty="0" smtClean="0">
                <a:latin typeface="+mj-lt"/>
              </a:rPr>
              <a:t>masce gniewu,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pl-PL" sz="3600" dirty="0" smtClean="0">
                <a:latin typeface="+mj-lt"/>
              </a:rPr>
              <a:t>masce strachu.</a:t>
            </a:r>
          </a:p>
          <a:p>
            <a:pPr>
              <a:defRPr/>
            </a:pPr>
            <a:r>
              <a:rPr lang="pl-PL" sz="3600" dirty="0" smtClean="0">
                <a:latin typeface="+mj-lt"/>
              </a:rPr>
              <a:t>Zakładali buty na koturnach.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>
            <a:normAutofit/>
          </a:bodyPr>
          <a:lstStyle/>
          <a:p>
            <a:r>
              <a:rPr lang="pl-PL" b="1" dirty="0" smtClean="0">
                <a:cs typeface="Aharoni" pitchFamily="2" charset="-79"/>
              </a:rPr>
              <a:t>AKTOR W TEATRZE ANTYCZNYM</a:t>
            </a:r>
            <a:endParaRPr lang="pl-PL" dirty="0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1"/>
          </p:nvPr>
        </p:nvSpPr>
        <p:spPr>
          <a:xfrm>
            <a:off x="2051720" y="1772816"/>
            <a:ext cx="3174504" cy="4525963"/>
          </a:xfrm>
        </p:spPr>
        <p:txBody>
          <a:bodyPr/>
          <a:lstStyle/>
          <a:p>
            <a:pPr>
              <a:buNone/>
            </a:pPr>
            <a:r>
              <a:rPr lang="pl-PL" sz="2800" dirty="0" smtClean="0">
                <a:latin typeface="+mj-lt"/>
                <a:cs typeface="Times New Roman" pitchFamily="18" charset="0"/>
              </a:rPr>
              <a:t>Aktor w kobiecej masce tragicznej</a:t>
            </a:r>
            <a:endParaRPr lang="pl-PL" dirty="0">
              <a:latin typeface="+mj-lt"/>
              <a:cs typeface="Times New Roman" pitchFamily="18" charset="0"/>
            </a:endParaRPr>
          </a:p>
        </p:txBody>
      </p:sp>
      <p:sp>
        <p:nvSpPr>
          <p:cNvPr id="12" name="Symbol zastępczy zawartości 11"/>
          <p:cNvSpPr>
            <a:spLocks noGrp="1"/>
          </p:cNvSpPr>
          <p:nvPr>
            <p:ph sz="half" idx="2"/>
          </p:nvPr>
        </p:nvSpPr>
        <p:spPr>
          <a:xfrm>
            <a:off x="5789984" y="1772816"/>
            <a:ext cx="4038600" cy="4525963"/>
          </a:xfrm>
        </p:spPr>
        <p:txBody>
          <a:bodyPr/>
          <a:lstStyle/>
          <a:p>
            <a:pPr>
              <a:buNone/>
            </a:pPr>
            <a:r>
              <a:rPr lang="pl-PL" sz="2800" dirty="0" smtClean="0">
                <a:latin typeface="+mj-lt"/>
                <a:cs typeface="Times New Roman" pitchFamily="18" charset="0"/>
              </a:rPr>
              <a:t>Aktor w męskiej masce komicznej</a:t>
            </a:r>
            <a:endParaRPr lang="pl-PL" dirty="0">
              <a:latin typeface="+mj-lt"/>
              <a:cs typeface="Times New Roman" pitchFamily="18" charset="0"/>
            </a:endParaRPr>
          </a:p>
        </p:txBody>
      </p:sp>
      <p:pic>
        <p:nvPicPr>
          <p:cNvPr id="6" name="Picture 10" descr="kobieca maska tragiczn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627784" y="2708920"/>
            <a:ext cx="2262187" cy="3917950"/>
          </a:xfrm>
          <a:prstGeom prst="rect">
            <a:avLst/>
          </a:prstGeom>
          <a:noFill/>
          <a:ln/>
        </p:spPr>
      </p:pic>
      <p:pic>
        <p:nvPicPr>
          <p:cNvPr id="7" name="Picture 11" descr="meska maska tragiczn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156176" y="3011488"/>
            <a:ext cx="2479675" cy="3846512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524328" cy="1210146"/>
          </a:xfrm>
        </p:spPr>
        <p:txBody>
          <a:bodyPr>
            <a:normAutofit/>
          </a:bodyPr>
          <a:lstStyle/>
          <a:p>
            <a:r>
              <a:rPr lang="pl-PL" sz="3600" b="1" dirty="0" smtClean="0">
                <a:cs typeface="Aharoni" pitchFamily="2" charset="-79"/>
              </a:rPr>
              <a:t>MASKI AKTORÓW W TEATRZE ANTYCZNYM</a:t>
            </a:r>
            <a:endParaRPr lang="pl-PL" sz="3600" b="1" dirty="0">
              <a:cs typeface="Aharoni" pitchFamily="2" charset="-79"/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99792" y="2781640"/>
            <a:ext cx="5839208" cy="2576186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796908"/>
          </a:xfrm>
        </p:spPr>
        <p:txBody>
          <a:bodyPr>
            <a:normAutofit/>
          </a:bodyPr>
          <a:lstStyle/>
          <a:p>
            <a:r>
              <a:rPr lang="pl-PL" b="1" dirty="0" smtClean="0">
                <a:cs typeface="Times New Roman" pitchFamily="18" charset="0"/>
              </a:rPr>
              <a:t>W TEATRZE ŚREDNIOWIECZNYM</a:t>
            </a:r>
            <a:endParaRPr lang="pl-PL" b="1" dirty="0"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772816"/>
            <a:ext cx="7452320" cy="4246984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Aktor (przeważnie) amator, wcielając się w postać z</a:t>
            </a:r>
          </a:p>
          <a:p>
            <a:pPr algn="just"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historii świętej, pragnął dzielić ich przeżycia; grał z</a:t>
            </a:r>
          </a:p>
          <a:p>
            <a:pPr algn="just"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ogromną ekspresją, posługiwał się naturalistycznymi</a:t>
            </a:r>
          </a:p>
          <a:p>
            <a:pPr algn="just"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rekwizytami, by uwiarygodnić przedstawioną historię i</a:t>
            </a:r>
          </a:p>
          <a:p>
            <a:pPr algn="just"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wstrząsnąć widzem.  </a:t>
            </a:r>
          </a:p>
          <a:p>
            <a:pPr algn="just">
              <a:spcBef>
                <a:spcPts val="0"/>
              </a:spcBef>
              <a:buNone/>
            </a:pPr>
            <a:endParaRPr lang="pl-PL" dirty="0" smtClean="0">
              <a:latin typeface="+mj-lt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None/>
            </a:pPr>
            <a:endParaRPr lang="pl-PL" dirty="0">
              <a:latin typeface="+mj-lt"/>
              <a:cs typeface="Times New Roman" pitchFamily="18" charset="0"/>
            </a:endParaRPr>
          </a:p>
        </p:txBody>
      </p:sp>
      <p:pic>
        <p:nvPicPr>
          <p:cNvPr id="5" name="Picture 6" descr="pagea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91680" y="4570412"/>
            <a:ext cx="7452320" cy="2287588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KOMEDIA DELLAR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2996952"/>
            <a:ext cx="3810000" cy="28575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6908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>
                <a:cs typeface="Times New Roman" pitchFamily="18" charset="0"/>
              </a:rPr>
              <a:t>WŁOSKA KOMEDIA DELL’ ARTE</a:t>
            </a:r>
            <a:endParaRPr lang="pl-PL" b="1" dirty="0"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772816"/>
            <a:ext cx="7452320" cy="387073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Aktor nie posługiwał się stałym tekstem dramatu, </a:t>
            </a:r>
            <a:r>
              <a:rPr lang="pl-PL" dirty="0" smtClean="0">
                <a:latin typeface="+mj-lt"/>
                <a:cs typeface="Times New Roman" pitchFamily="18" charset="0"/>
              </a:rPr>
              <a:t>lecz improwizował</a:t>
            </a:r>
            <a:r>
              <a:rPr lang="pl-PL" dirty="0" smtClean="0">
                <a:latin typeface="+mj-lt"/>
                <a:cs typeface="Times New Roman" pitchFamily="18" charset="0"/>
              </a:rPr>
              <a:t>, grając jeden ze ściśle określonych typów</a:t>
            </a:r>
          </a:p>
          <a:p>
            <a:pPr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postaci. </a:t>
            </a:r>
          </a:p>
          <a:p>
            <a:pPr>
              <a:spcBef>
                <a:spcPts val="0"/>
              </a:spcBef>
              <a:buNone/>
            </a:pPr>
            <a:endParaRPr lang="pl-PL" dirty="0" smtClean="0">
              <a:latin typeface="+mj-lt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pl-PL" dirty="0">
              <a:latin typeface="+mj-lt"/>
              <a:cs typeface="Times New Roman" pitchFamily="18" charset="0"/>
            </a:endParaRPr>
          </a:p>
        </p:txBody>
      </p:sp>
      <p:pic>
        <p:nvPicPr>
          <p:cNvPr id="4" name="Obraz 3" descr="KOMEDIA DELART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3944766"/>
            <a:ext cx="4385078" cy="291323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78904" y="274638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smtClean="0">
                <a:cs typeface="Times New Roman" pitchFamily="18" charset="0"/>
              </a:rPr>
              <a:t>W TEATRZE ELŻBIETAŃSKIM</a:t>
            </a:r>
            <a:endParaRPr lang="pl-PL" b="1" dirty="0"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639341"/>
            <a:ext cx="6995120" cy="4525963"/>
          </a:xfrm>
        </p:spPr>
        <p:txBody>
          <a:bodyPr/>
          <a:lstStyle/>
          <a:p>
            <a:pPr marL="0" indent="0">
              <a:buNone/>
            </a:pPr>
            <a:r>
              <a:rPr lang="pl-PL" b="1" dirty="0" smtClean="0">
                <a:latin typeface="+mj-lt"/>
                <a:cs typeface="Times New Roman" pitchFamily="18" charset="0"/>
              </a:rPr>
              <a:t>William Szekspir </a:t>
            </a:r>
            <a:r>
              <a:rPr lang="pl-PL" dirty="0" smtClean="0">
                <a:latin typeface="+mj-lt"/>
                <a:cs typeface="Times New Roman" pitchFamily="18" charset="0"/>
              </a:rPr>
              <a:t>– w założonym przez niego teatrze </a:t>
            </a:r>
            <a:r>
              <a:rPr lang="pl-PL" dirty="0" err="1" smtClean="0">
                <a:latin typeface="+mj-lt"/>
                <a:cs typeface="Times New Roman" pitchFamily="18" charset="0"/>
              </a:rPr>
              <a:t>The</a:t>
            </a:r>
            <a:r>
              <a:rPr lang="pl-PL" dirty="0" smtClean="0">
                <a:latin typeface="+mj-lt"/>
                <a:cs typeface="Times New Roman" pitchFamily="18" charset="0"/>
              </a:rPr>
              <a:t> Globe aktor miał do odegrania konkretną rolę, w której ważne było przedstawienie charakteru psychologicznego postaci.</a:t>
            </a:r>
          </a:p>
          <a:p>
            <a:pPr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 </a:t>
            </a:r>
          </a:p>
        </p:txBody>
      </p:sp>
      <p:pic>
        <p:nvPicPr>
          <p:cNvPr id="6" name="Symbol zastępczy zawartości 3" descr="William Szekspi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94053" y="3789040"/>
            <a:ext cx="4049947" cy="306896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70712"/>
            <a:ext cx="7772400" cy="654032"/>
          </a:xfrm>
        </p:spPr>
        <p:txBody>
          <a:bodyPr>
            <a:noAutofit/>
          </a:bodyPr>
          <a:lstStyle/>
          <a:p>
            <a:r>
              <a:rPr lang="pl-PL" sz="4800" b="1" dirty="0" smtClean="0">
                <a:cs typeface="Times New Roman" pitchFamily="18" charset="0"/>
              </a:rPr>
              <a:t>Rekonstrukcja Teatru </a:t>
            </a:r>
            <a:r>
              <a:rPr lang="pl-PL" sz="4800" b="1" dirty="0" smtClean="0">
                <a:cs typeface="Times New Roman" pitchFamily="18" charset="0"/>
              </a:rPr>
              <a:t/>
            </a:r>
            <a:br>
              <a:rPr lang="pl-PL" sz="4800" b="1" dirty="0" smtClean="0">
                <a:cs typeface="Times New Roman" pitchFamily="18" charset="0"/>
              </a:rPr>
            </a:br>
            <a:r>
              <a:rPr lang="pl-PL" sz="4800" b="1" dirty="0" err="1" smtClean="0">
                <a:cs typeface="Times New Roman" pitchFamily="18" charset="0"/>
              </a:rPr>
              <a:t>The</a:t>
            </a:r>
            <a:r>
              <a:rPr lang="pl-PL" sz="4800" b="1" dirty="0" smtClean="0">
                <a:cs typeface="Times New Roman" pitchFamily="18" charset="0"/>
              </a:rPr>
              <a:t> </a:t>
            </a:r>
            <a:r>
              <a:rPr lang="pl-PL" sz="4800" b="1" dirty="0" smtClean="0">
                <a:cs typeface="Times New Roman" pitchFamily="18" charset="0"/>
              </a:rPr>
              <a:t>Globe w Londynie</a:t>
            </a:r>
            <a:endParaRPr lang="pl-PL" sz="4800" b="1" dirty="0">
              <a:cs typeface="Times New Roman" pitchFamily="18" charset="0"/>
            </a:endParaRPr>
          </a:p>
        </p:txBody>
      </p:sp>
      <p:pic>
        <p:nvPicPr>
          <p:cNvPr id="4" name="Symbol zastępczy zawartości 3" descr="Teatr The Globe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1862826"/>
            <a:ext cx="6331447" cy="474858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Teatr-The Glob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4725" y="1772816"/>
            <a:ext cx="7257755" cy="4959466"/>
          </a:xfrm>
        </p:spPr>
      </p:pic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914400" y="470712"/>
            <a:ext cx="7772400" cy="654032"/>
          </a:xfrm>
        </p:spPr>
        <p:txBody>
          <a:bodyPr>
            <a:noAutofit/>
          </a:bodyPr>
          <a:lstStyle/>
          <a:p>
            <a:r>
              <a:rPr lang="pl-PL" sz="4800" b="1" dirty="0" smtClean="0">
                <a:cs typeface="Times New Roman" pitchFamily="18" charset="0"/>
              </a:rPr>
              <a:t>Rekonstrukcja Teatru </a:t>
            </a:r>
            <a:r>
              <a:rPr lang="pl-PL" sz="4800" b="1" dirty="0" smtClean="0">
                <a:cs typeface="Times New Roman" pitchFamily="18" charset="0"/>
              </a:rPr>
              <a:t/>
            </a:r>
            <a:br>
              <a:rPr lang="pl-PL" sz="4800" b="1" dirty="0" smtClean="0">
                <a:cs typeface="Times New Roman" pitchFamily="18" charset="0"/>
              </a:rPr>
            </a:br>
            <a:r>
              <a:rPr lang="pl-PL" sz="4800" b="1" dirty="0" err="1" smtClean="0">
                <a:cs typeface="Times New Roman" pitchFamily="18" charset="0"/>
              </a:rPr>
              <a:t>The</a:t>
            </a:r>
            <a:r>
              <a:rPr lang="pl-PL" sz="4800" b="1" dirty="0" smtClean="0">
                <a:cs typeface="Times New Roman" pitchFamily="18" charset="0"/>
              </a:rPr>
              <a:t> </a:t>
            </a:r>
            <a:r>
              <a:rPr lang="pl-PL" sz="4800" b="1" dirty="0" smtClean="0">
                <a:cs typeface="Times New Roman" pitchFamily="18" charset="0"/>
              </a:rPr>
              <a:t>Globe w Londynie</a:t>
            </a:r>
            <a:endParaRPr lang="pl-PL" sz="4800" b="1" dirty="0"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>
                <a:cs typeface="Aharoni" pitchFamily="2" charset="-79"/>
              </a:rPr>
              <a:t>W TEATRZE KLASYCYSTYCZNYM</a:t>
            </a:r>
            <a:endParaRPr lang="pl-PL" dirty="0">
              <a:cs typeface="Aharoni" pitchFamily="2" charset="-79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927373"/>
            <a:ext cx="6995120" cy="4525963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Aktor grał dostojnie i z patosem, deklamując rolę,</a:t>
            </a:r>
          </a:p>
          <a:p>
            <a:pPr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używając skonwencjonalizowanych gestów.</a:t>
            </a:r>
          </a:p>
          <a:p>
            <a:pPr>
              <a:spcBef>
                <a:spcPts val="0"/>
              </a:spcBef>
              <a:buNone/>
            </a:pPr>
            <a:endParaRPr lang="pl-PL" dirty="0" smtClean="0">
              <a:latin typeface="+mj-lt"/>
              <a:cs typeface="Times New Roman" pitchFamily="18" charset="0"/>
            </a:endParaRPr>
          </a:p>
        </p:txBody>
      </p:sp>
      <p:pic>
        <p:nvPicPr>
          <p:cNvPr id="4" name="Obraz 3" descr="Wojciech Bogusławski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15774" y="3284984"/>
            <a:ext cx="2270407" cy="2951529"/>
          </a:xfrm>
          <a:prstGeom prst="rect">
            <a:avLst/>
          </a:prstGeom>
        </p:spPr>
      </p:pic>
      <p:pic>
        <p:nvPicPr>
          <p:cNvPr id="5" name="Obraz 4" descr="Wojciech Bogusławsk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4040" y="3356992"/>
            <a:ext cx="2386323" cy="2879497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3286116" y="6286520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latin typeface="+mj-lt"/>
              </a:rPr>
              <a:t>Wojciech Bogusławski</a:t>
            </a:r>
            <a:endParaRPr lang="pl-PL" b="1" dirty="0">
              <a:latin typeface="+mj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46"/>
          </a:xfrm>
        </p:spPr>
        <p:txBody>
          <a:bodyPr>
            <a:normAutofit/>
          </a:bodyPr>
          <a:lstStyle/>
          <a:p>
            <a:pPr algn="ctr"/>
            <a:r>
              <a:rPr lang="pl-PL" dirty="0" smtClean="0">
                <a:cs typeface="Aharoni" pitchFamily="2" charset="-79"/>
              </a:rPr>
              <a:t>W TEATRZE ROMANTYCZNYM</a:t>
            </a:r>
            <a:endParaRPr lang="pl-PL" dirty="0">
              <a:cs typeface="Aharoni" pitchFamily="2" charset="-79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700808"/>
            <a:ext cx="6923112" cy="4318992"/>
          </a:xfrm>
        </p:spPr>
        <p:txBody>
          <a:bodyPr/>
          <a:lstStyle/>
          <a:p>
            <a:pPr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Aktor wcielając się w postać, ukazywał burzę namiętności bohatera.</a:t>
            </a:r>
          </a:p>
          <a:p>
            <a:pPr>
              <a:buNone/>
            </a:pPr>
            <a:endParaRPr lang="pl-PL" dirty="0" smtClean="0">
              <a:latin typeface="+mj-lt"/>
              <a:cs typeface="Times New Roman" pitchFamily="18" charset="0"/>
            </a:endParaRPr>
          </a:p>
          <a:p>
            <a:pPr>
              <a:buNone/>
            </a:pPr>
            <a:endParaRPr lang="pl-PL" dirty="0" smtClean="0">
              <a:latin typeface="+mj-lt"/>
              <a:cs typeface="Times New Roman" pitchFamily="18" charset="0"/>
            </a:endParaRPr>
          </a:p>
          <a:p>
            <a:pPr>
              <a:buNone/>
            </a:pPr>
            <a:endParaRPr lang="pl-PL" dirty="0">
              <a:latin typeface="+mj-lt"/>
              <a:cs typeface="Times New Roman" pitchFamily="18" charset="0"/>
            </a:endParaRPr>
          </a:p>
        </p:txBody>
      </p:sp>
      <p:pic>
        <p:nvPicPr>
          <p:cNvPr id="6" name="Obraz 5" descr="Helena Modrzejewska.jpg"/>
          <p:cNvPicPr>
            <a:picLocks noChangeAspect="1"/>
          </p:cNvPicPr>
          <p:nvPr/>
        </p:nvPicPr>
        <p:blipFill>
          <a:blip r:embed="rId2" cstate="print"/>
          <a:srcRect t="8175"/>
          <a:stretch>
            <a:fillRect/>
          </a:stretch>
        </p:blipFill>
        <p:spPr>
          <a:xfrm>
            <a:off x="2626347" y="2780928"/>
            <a:ext cx="2852524" cy="3494168"/>
          </a:xfrm>
          <a:prstGeom prst="rect">
            <a:avLst/>
          </a:prstGeom>
        </p:spPr>
      </p:pic>
      <p:pic>
        <p:nvPicPr>
          <p:cNvPr id="7" name="Obraz 6" descr="helena modrzejewska1.jpg"/>
          <p:cNvPicPr>
            <a:picLocks noChangeAspect="1"/>
          </p:cNvPicPr>
          <p:nvPr/>
        </p:nvPicPr>
        <p:blipFill>
          <a:blip r:embed="rId3" cstate="print"/>
          <a:srcRect t="7576"/>
          <a:stretch>
            <a:fillRect/>
          </a:stretch>
        </p:blipFill>
        <p:spPr>
          <a:xfrm>
            <a:off x="6300192" y="2456844"/>
            <a:ext cx="2545351" cy="3817687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4143372" y="6286520"/>
            <a:ext cx="3143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+mj-lt"/>
              </a:rPr>
              <a:t>Helena Modrzejewska</a:t>
            </a:r>
            <a:endParaRPr lang="pl-PL" sz="2000" b="1" dirty="0">
              <a:latin typeface="+mj-lt"/>
            </a:endParaRPr>
          </a:p>
        </p:txBody>
      </p:sp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2547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cs typeface="Times New Roman" pitchFamily="18" charset="0"/>
              </a:rPr>
              <a:t>W TEATRZE STANISŁAWSKIEGO</a:t>
            </a:r>
            <a:endParaRPr lang="pl-PL" b="1" dirty="0"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844824"/>
            <a:ext cx="6923112" cy="4281339"/>
          </a:xfrm>
        </p:spPr>
        <p:txBody>
          <a:bodyPr/>
          <a:lstStyle/>
          <a:p>
            <a:r>
              <a:rPr lang="pl-PL" b="1" dirty="0" smtClean="0">
                <a:latin typeface="+mj-lt"/>
                <a:cs typeface="Times New Roman" pitchFamily="18" charset="0"/>
              </a:rPr>
              <a:t>Konstanty Stanisławski </a:t>
            </a:r>
            <a:r>
              <a:rPr lang="pl-PL" dirty="0" smtClean="0">
                <a:latin typeface="+mj-lt"/>
                <a:cs typeface="Times New Roman" pitchFamily="18" charset="0"/>
              </a:rPr>
              <a:t>– jego nadrzędną zasadą było dążenie do osiągnięcia na scenie prawdy uczuć </a:t>
            </a:r>
            <a:br>
              <a:rPr lang="pl-PL" dirty="0" smtClean="0">
                <a:latin typeface="+mj-lt"/>
                <a:cs typeface="Times New Roman" pitchFamily="18" charset="0"/>
              </a:rPr>
            </a:br>
            <a:r>
              <a:rPr lang="pl-PL" dirty="0" smtClean="0">
                <a:latin typeface="+mj-lt"/>
                <a:cs typeface="Times New Roman" pitchFamily="18" charset="0"/>
              </a:rPr>
              <a:t>i zachowań postaci; aktor miał „żyć życiem postaci”.</a:t>
            </a:r>
          </a:p>
          <a:p>
            <a:pPr>
              <a:buNone/>
            </a:pPr>
            <a:endParaRPr lang="pl-PL" dirty="0">
              <a:latin typeface="+mj-lt"/>
              <a:cs typeface="Times New Roman" pitchFamily="18" charset="0"/>
            </a:endParaRPr>
          </a:p>
        </p:txBody>
      </p:sp>
      <p:pic>
        <p:nvPicPr>
          <p:cNvPr id="4" name="Obraz 3" descr="Konstanty Stanisławski - reformator teatr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3861048"/>
            <a:ext cx="2342628" cy="293297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cs typeface="Times New Roman" pitchFamily="18" charset="0"/>
              </a:rPr>
              <a:t>EDWARD GORDON CRAIG</a:t>
            </a:r>
            <a:endParaRPr lang="pl-PL" b="1" dirty="0"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916832"/>
            <a:ext cx="6923112" cy="4584002"/>
          </a:xfrm>
        </p:spPr>
        <p:txBody>
          <a:bodyPr/>
          <a:lstStyle/>
          <a:p>
            <a:pPr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Dla tego reformatora teatru aktor pełnił funkcję</a:t>
            </a:r>
          </a:p>
          <a:p>
            <a:pPr marL="0" indent="0">
              <a:buNone/>
            </a:pPr>
            <a:r>
              <a:rPr lang="pl-PL" b="1" dirty="0" smtClean="0">
                <a:latin typeface="+mj-lt"/>
                <a:cs typeface="Times New Roman" pitchFamily="18" charset="0"/>
              </a:rPr>
              <a:t>NADMARIONETY</a:t>
            </a:r>
            <a:r>
              <a:rPr lang="pl-PL" dirty="0" smtClean="0">
                <a:latin typeface="+mj-lt"/>
                <a:cs typeface="Times New Roman" pitchFamily="18" charset="0"/>
              </a:rPr>
              <a:t> – czegoś pomiędzy istotą ludzką a </a:t>
            </a:r>
            <a:r>
              <a:rPr lang="pl-PL" dirty="0" smtClean="0">
                <a:latin typeface="+mj-lt"/>
                <a:cs typeface="Times New Roman" pitchFamily="18" charset="0"/>
              </a:rPr>
              <a:t>machiną</a:t>
            </a:r>
            <a:r>
              <a:rPr lang="pl-PL" dirty="0" smtClean="0">
                <a:latin typeface="+mj-lt"/>
                <a:cs typeface="Times New Roman" pitchFamily="18" charset="0"/>
              </a:rPr>
              <a:t>, wykonującą ściśle określone zadania.</a:t>
            </a:r>
          </a:p>
          <a:p>
            <a:pPr>
              <a:buNone/>
            </a:pPr>
            <a:endParaRPr lang="pl-PL" dirty="0">
              <a:latin typeface="+mj-lt"/>
              <a:cs typeface="Times New Roman" pitchFamily="18" charset="0"/>
            </a:endParaRPr>
          </a:p>
        </p:txBody>
      </p:sp>
      <p:pic>
        <p:nvPicPr>
          <p:cNvPr id="4" name="Obraz 3" descr="Edward Gordon_Cra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3641253"/>
            <a:ext cx="2539538" cy="3216747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6908"/>
          </a:xfrm>
        </p:spPr>
        <p:txBody>
          <a:bodyPr/>
          <a:lstStyle/>
          <a:p>
            <a:pPr algn="ctr"/>
            <a:r>
              <a:rPr lang="pl-PL" dirty="0" smtClean="0">
                <a:cs typeface="Aharoni" pitchFamily="2" charset="-79"/>
              </a:rPr>
              <a:t>TADEUSZ KANTOR</a:t>
            </a:r>
            <a:endParaRPr lang="pl-PL" dirty="0">
              <a:cs typeface="Aharoni" pitchFamily="2" charset="-79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772816"/>
            <a:ext cx="6923112" cy="4246984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W spektaklu </a:t>
            </a:r>
            <a:r>
              <a:rPr lang="pl-PL" b="1" dirty="0" smtClean="0">
                <a:latin typeface="+mj-lt"/>
                <a:cs typeface="Times New Roman" pitchFamily="18" charset="0"/>
              </a:rPr>
              <a:t>„Umarła klasa” </a:t>
            </a:r>
            <a:r>
              <a:rPr lang="pl-PL" dirty="0" smtClean="0">
                <a:latin typeface="+mj-lt"/>
                <a:cs typeface="Times New Roman" pitchFamily="18" charset="0"/>
              </a:rPr>
              <a:t>aktorzy wykonywali</a:t>
            </a:r>
          </a:p>
          <a:p>
            <a:pPr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czynności, które wyznaczał im sam autor inscenizacji</a:t>
            </a:r>
            <a:r>
              <a:rPr lang="pl-PL" dirty="0" smtClean="0">
                <a:latin typeface="+mj-lt"/>
                <a:cs typeface="Times New Roman" pitchFamily="18" charset="0"/>
              </a:rPr>
              <a:t>; poruszali </a:t>
            </a:r>
            <a:r>
              <a:rPr lang="pl-PL" dirty="0" smtClean="0">
                <a:latin typeface="+mj-lt"/>
                <a:cs typeface="Times New Roman" pitchFamily="18" charset="0"/>
              </a:rPr>
              <a:t>się jak </a:t>
            </a:r>
            <a:endParaRPr lang="pl-PL" dirty="0" smtClean="0">
              <a:latin typeface="+mj-lt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manekiny</a:t>
            </a:r>
            <a:r>
              <a:rPr lang="pl-PL" dirty="0" smtClean="0">
                <a:latin typeface="+mj-lt"/>
                <a:cs typeface="Times New Roman" pitchFamily="18" charset="0"/>
              </a:rPr>
              <a:t>, powtarzali </a:t>
            </a:r>
            <a:endParaRPr lang="pl-PL" dirty="0" smtClean="0">
              <a:latin typeface="+mj-lt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mechanicznie</a:t>
            </a:r>
            <a:endParaRPr lang="pl-PL" dirty="0" smtClean="0">
              <a:latin typeface="+mj-lt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zadane frazy.</a:t>
            </a:r>
          </a:p>
          <a:p>
            <a:pPr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 </a:t>
            </a:r>
            <a:endParaRPr lang="pl-PL" dirty="0">
              <a:latin typeface="+mj-lt"/>
              <a:cs typeface="Times New Roman" pitchFamily="18" charset="0"/>
            </a:endParaRPr>
          </a:p>
        </p:txBody>
      </p:sp>
      <p:pic>
        <p:nvPicPr>
          <p:cNvPr id="4" name="Obraz 3" descr="Tadeusz Kan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4594" y="2799981"/>
            <a:ext cx="2739894" cy="3869379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Tadeusz Kantor - Umarla_kla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2060848"/>
            <a:ext cx="3590661" cy="2627167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tx1"/>
                </a:solidFill>
                <a:cs typeface="Times New Roman" pitchFamily="18" charset="0"/>
              </a:rPr>
              <a:t>„UMARŁA KLASA”</a:t>
            </a:r>
            <a:endParaRPr lang="pl-PL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pic>
        <p:nvPicPr>
          <p:cNvPr id="4" name="Symbol zastępczy zawartości 3" descr="Tadeusz_KAntor_Umarła klas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35696" y="1988840"/>
            <a:ext cx="2656050" cy="3555543"/>
          </a:xfrm>
        </p:spPr>
      </p:pic>
      <p:pic>
        <p:nvPicPr>
          <p:cNvPr id="6" name="Obraz 5" descr="Tadeusz-kantor-umarla-klas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69424" y="4742612"/>
            <a:ext cx="3522946" cy="187430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39784"/>
          </a:xfrm>
        </p:spPr>
        <p:txBody>
          <a:bodyPr/>
          <a:lstStyle/>
          <a:p>
            <a:pPr algn="ctr"/>
            <a:r>
              <a:rPr lang="pl-PL" dirty="0" smtClean="0">
                <a:cs typeface="Aharoni" pitchFamily="2" charset="-79"/>
              </a:rPr>
              <a:t>BERTOLD BRECHT</a:t>
            </a:r>
            <a:endParaRPr lang="pl-PL" dirty="0">
              <a:cs typeface="Aharoni" pitchFamily="2" charset="-79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844824"/>
            <a:ext cx="6995120" cy="417497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  <a:tabLst>
                <a:tab pos="82550" algn="l"/>
              </a:tabLst>
            </a:pPr>
            <a:r>
              <a:rPr lang="pl-PL" dirty="0" smtClean="0">
                <a:latin typeface="+mj-lt"/>
                <a:cs typeface="Times New Roman" pitchFamily="18" charset="0"/>
              </a:rPr>
              <a:t>Według niego aktor grający postać musi </a:t>
            </a:r>
            <a:r>
              <a:rPr lang="pl-PL" dirty="0" smtClean="0">
                <a:latin typeface="+mj-lt"/>
                <a:cs typeface="Times New Roman" pitchFamily="18" charset="0"/>
              </a:rPr>
              <a:t>zachować wobec </a:t>
            </a:r>
            <a:r>
              <a:rPr lang="pl-PL" dirty="0" smtClean="0">
                <a:latin typeface="+mj-lt"/>
                <a:cs typeface="Times New Roman" pitchFamily="18" charset="0"/>
              </a:rPr>
              <a:t>niej dystans; pokazać ją jako </a:t>
            </a:r>
            <a:r>
              <a:rPr lang="pl-PL" dirty="0" smtClean="0">
                <a:latin typeface="+mj-lt"/>
                <a:cs typeface="Times New Roman" pitchFamily="18" charset="0"/>
              </a:rPr>
              <a:t>wymyśloną konstrukcję</a:t>
            </a:r>
            <a:r>
              <a:rPr lang="pl-PL" dirty="0" smtClean="0">
                <a:latin typeface="+mj-lt"/>
                <a:cs typeface="Times New Roman" pitchFamily="18" charset="0"/>
              </a:rPr>
              <a:t>. </a:t>
            </a:r>
          </a:p>
          <a:p>
            <a:pPr>
              <a:spcBef>
                <a:spcPts val="0"/>
              </a:spcBef>
              <a:buNone/>
            </a:pPr>
            <a:endParaRPr lang="pl-PL" dirty="0">
              <a:latin typeface="+mj-lt"/>
              <a:cs typeface="Times New Roman" pitchFamily="18" charset="0"/>
            </a:endParaRPr>
          </a:p>
        </p:txBody>
      </p:sp>
      <p:pic>
        <p:nvPicPr>
          <p:cNvPr id="4" name="Obraz 3" descr="bertolt-brech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0984" y="3356992"/>
            <a:ext cx="3999528" cy="345638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6908"/>
          </a:xfrm>
        </p:spPr>
        <p:txBody>
          <a:bodyPr/>
          <a:lstStyle/>
          <a:p>
            <a:pPr algn="ctr"/>
            <a:r>
              <a:rPr lang="pl-PL" dirty="0" smtClean="0">
                <a:cs typeface="Aharoni" pitchFamily="2" charset="-79"/>
              </a:rPr>
              <a:t>JERZY GROTOWSKI</a:t>
            </a:r>
            <a:endParaRPr lang="pl-PL" dirty="0">
              <a:cs typeface="Aharoni" pitchFamily="2" charset="-79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844824"/>
            <a:ext cx="6923112" cy="4174976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Poddał aktora specjalnemu treningowi: gimnastyka</a:t>
            </a:r>
            <a:r>
              <a:rPr lang="pl-PL" dirty="0" smtClean="0">
                <a:latin typeface="+mj-lt"/>
                <a:cs typeface="Times New Roman" pitchFamily="18" charset="0"/>
              </a:rPr>
              <a:t>, akrobatyka</a:t>
            </a:r>
            <a:r>
              <a:rPr lang="pl-PL" dirty="0" smtClean="0">
                <a:latin typeface="+mj-lt"/>
                <a:cs typeface="Times New Roman" pitchFamily="18" charset="0"/>
              </a:rPr>
              <a:t>, plastyka ruchu scenicznego, mimika </a:t>
            </a:r>
            <a:r>
              <a:rPr lang="pl-PL" dirty="0" smtClean="0">
                <a:latin typeface="+mj-lt"/>
                <a:cs typeface="Times New Roman" pitchFamily="18" charset="0"/>
              </a:rPr>
              <a:t>i doskonalenie </a:t>
            </a:r>
            <a:r>
              <a:rPr lang="pl-PL" dirty="0" smtClean="0">
                <a:latin typeface="+mj-lt"/>
                <a:cs typeface="Times New Roman" pitchFamily="18" charset="0"/>
              </a:rPr>
              <a:t>głosu; od aktora wymagał </a:t>
            </a:r>
            <a:endParaRPr lang="pl-PL" dirty="0" smtClean="0">
              <a:latin typeface="+mj-lt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całkowite oddania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się </a:t>
            </a:r>
            <a:r>
              <a:rPr lang="pl-PL" dirty="0" smtClean="0">
                <a:latin typeface="+mj-lt"/>
                <a:cs typeface="Times New Roman" pitchFamily="18" charset="0"/>
              </a:rPr>
              <a:t>– skupienia </a:t>
            </a:r>
            <a:endParaRPr lang="pl-PL" dirty="0" smtClean="0">
              <a:latin typeface="+mj-lt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wszystkich </a:t>
            </a:r>
            <a:r>
              <a:rPr lang="pl-PL" dirty="0" smtClean="0">
                <a:latin typeface="+mj-lt"/>
                <a:cs typeface="Times New Roman" pitchFamily="18" charset="0"/>
              </a:rPr>
              <a:t>sił </a:t>
            </a:r>
            <a:endParaRPr lang="pl-PL" dirty="0" smtClean="0">
              <a:latin typeface="+mj-lt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dirty="0" smtClean="0">
                <a:latin typeface="+mj-lt"/>
                <a:cs typeface="Times New Roman" pitchFamily="18" charset="0"/>
              </a:rPr>
              <a:t>duchowych </a:t>
            </a:r>
            <a:r>
              <a:rPr lang="pl-PL" dirty="0" smtClean="0">
                <a:latin typeface="+mj-lt"/>
                <a:cs typeface="Times New Roman" pitchFamily="18" charset="0"/>
              </a:rPr>
              <a:t>i fizycznych.</a:t>
            </a:r>
          </a:p>
          <a:p>
            <a:pPr algn="just">
              <a:spcBef>
                <a:spcPts val="0"/>
              </a:spcBef>
              <a:buNone/>
            </a:pPr>
            <a:endParaRPr lang="pl-PL" dirty="0" smtClean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pl-PL" dirty="0" smtClean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pl-PL" dirty="0" smtClean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pl-PL" dirty="0" smtClean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pl-PL" dirty="0">
              <a:latin typeface="+mj-lt"/>
            </a:endParaRPr>
          </a:p>
        </p:txBody>
      </p:sp>
      <p:pic>
        <p:nvPicPr>
          <p:cNvPr id="4" name="Obraz 3" descr="Jerzy Grotowsk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4576" y="3501008"/>
            <a:ext cx="4139952" cy="306356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46"/>
          </a:xfrm>
        </p:spPr>
        <p:txBody>
          <a:bodyPr/>
          <a:lstStyle/>
          <a:p>
            <a:pPr algn="ctr"/>
            <a:r>
              <a:rPr lang="pl-PL" b="1" dirty="0" smtClean="0">
                <a:cs typeface="Aharoni" pitchFamily="2" charset="-79"/>
              </a:rPr>
              <a:t>KONRAD SWINARSKI</a:t>
            </a:r>
            <a:endParaRPr lang="pl-PL" b="1" dirty="0">
              <a:cs typeface="Aharoni" pitchFamily="2" charset="-79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916832"/>
            <a:ext cx="4248472" cy="420933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l-PL" sz="3600" dirty="0" smtClean="0">
                <a:latin typeface="+mj-lt"/>
                <a:cs typeface="Times New Roman" pitchFamily="18" charset="0"/>
              </a:rPr>
              <a:t>Wykorzystywał w swoim teatrze różne metody, np</a:t>
            </a:r>
            <a:r>
              <a:rPr lang="pl-PL" sz="3600" dirty="0" smtClean="0">
                <a:latin typeface="+mj-lt"/>
                <a:cs typeface="Times New Roman" pitchFamily="18" charset="0"/>
              </a:rPr>
              <a:t>. łączył </a:t>
            </a:r>
            <a:r>
              <a:rPr lang="pl-PL" sz="3600" dirty="0" smtClean="0">
                <a:latin typeface="+mj-lt"/>
                <a:cs typeface="Times New Roman" pitchFamily="18" charset="0"/>
              </a:rPr>
              <a:t>metodę Stanisławskiego z zasadą </a:t>
            </a:r>
            <a:r>
              <a:rPr lang="pl-PL" sz="3600" dirty="0" smtClean="0">
                <a:latin typeface="+mj-lt"/>
                <a:cs typeface="Times New Roman" pitchFamily="18" charset="0"/>
              </a:rPr>
              <a:t>Brechtowskiego dystansu.</a:t>
            </a:r>
            <a:endParaRPr lang="pl-PL" sz="3600" dirty="0">
              <a:latin typeface="+mj-lt"/>
              <a:cs typeface="Times New Roman" pitchFamily="18" charset="0"/>
            </a:endParaRPr>
          </a:p>
        </p:txBody>
      </p:sp>
      <p:pic>
        <p:nvPicPr>
          <p:cNvPr id="4" name="Obraz 3" descr="Konrad Swinarsk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2166" y="2579680"/>
            <a:ext cx="3071834" cy="427832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cs typeface="Times New Roman" pitchFamily="18" charset="0"/>
              </a:rPr>
              <a:t>LESZEK MĄDZIK</a:t>
            </a:r>
            <a:endParaRPr lang="pl-PL" b="1" dirty="0"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772816"/>
            <a:ext cx="6923112" cy="4392488"/>
          </a:xfrm>
        </p:spPr>
        <p:txBody>
          <a:bodyPr/>
          <a:lstStyle/>
          <a:p>
            <a:r>
              <a:rPr lang="pl-PL" dirty="0" smtClean="0">
                <a:latin typeface="+mj-lt"/>
                <a:cs typeface="Times New Roman" pitchFamily="18" charset="0"/>
              </a:rPr>
              <a:t>Reżyser teatru pozbawionego aktorstwa </a:t>
            </a:r>
            <a:br>
              <a:rPr lang="pl-PL" dirty="0" smtClean="0">
                <a:latin typeface="+mj-lt"/>
                <a:cs typeface="Times New Roman" pitchFamily="18" charset="0"/>
              </a:rPr>
            </a:br>
            <a:r>
              <a:rPr lang="pl-PL" dirty="0" smtClean="0">
                <a:latin typeface="+mj-lt"/>
                <a:cs typeface="Times New Roman" pitchFamily="18" charset="0"/>
              </a:rPr>
              <a:t>(Scena Plastyczna KUL), w którym największą rolę odgrywa światło, obraz, scenografia, dźwięk, muzyka. </a:t>
            </a:r>
          </a:p>
          <a:p>
            <a:pPr>
              <a:buNone/>
            </a:pPr>
            <a:endParaRPr lang="pl-PL" dirty="0">
              <a:latin typeface="+mj-lt"/>
              <a:cs typeface="Times New Roman" pitchFamily="18" charset="0"/>
            </a:endParaRPr>
          </a:p>
        </p:txBody>
      </p:sp>
      <p:pic>
        <p:nvPicPr>
          <p:cNvPr id="4" name="Obraz 3" descr="Leszek Mądzi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3212975"/>
            <a:ext cx="3096344" cy="3545433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jakBlog">
  <a:themeElements>
    <a:clrScheme name="Niestandardowy 1">
      <a:dk1>
        <a:srgbClr val="FFFFFF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estandardowy 1">
      <a:majorFont>
        <a:latin typeface="Kuba Reczny 2005"/>
        <a:ea typeface=""/>
        <a:cs typeface=""/>
      </a:majorFont>
      <a:minorFont>
        <a:latin typeface="Kuba Reczny 2005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BjakBlog</Template>
  <TotalTime>371</TotalTime>
  <Words>395</Words>
  <Application>Microsoft Office PowerPoint</Application>
  <PresentationFormat>Pokaz na ekranie (4:3)</PresentationFormat>
  <Paragraphs>73</Paragraphs>
  <Slides>23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BjakBlog</vt:lpstr>
      <vt:lpstr>REFORMATORZY  TEATRU</vt:lpstr>
      <vt:lpstr>W TEATRZE ANTYCZNYM</vt:lpstr>
      <vt:lpstr>W TEATRZE ANTYCZNYM</vt:lpstr>
      <vt:lpstr>W TEATRZE ANTYCZNYM</vt:lpstr>
      <vt:lpstr>AKTOR W TEATRZE ANTYCZNYM</vt:lpstr>
      <vt:lpstr>AKTOR W TEATRZE ANTYCZNYM</vt:lpstr>
      <vt:lpstr>AKTOR W TEATRZE ANTYCZNYM</vt:lpstr>
      <vt:lpstr>MASKI AKTORÓW W TEATRZE ANTYCZNYM</vt:lpstr>
      <vt:lpstr>W TEATRZE ŚREDNIOWIECZNYM</vt:lpstr>
      <vt:lpstr>WŁOSKA KOMEDIA DELL’ ARTE</vt:lpstr>
      <vt:lpstr>W TEATRZE ELŻBIETAŃSKIM</vt:lpstr>
      <vt:lpstr>Rekonstrukcja Teatru  The Globe w Londynie</vt:lpstr>
      <vt:lpstr>Rekonstrukcja Teatru  The Globe w Londynie</vt:lpstr>
      <vt:lpstr>W TEATRZE KLASYCYSTYCZNYM</vt:lpstr>
      <vt:lpstr>W TEATRZE ROMANTYCZNYM</vt:lpstr>
      <vt:lpstr>W TEATRZE STANISŁAWSKIEGO</vt:lpstr>
      <vt:lpstr>EDWARD GORDON CRAIG</vt:lpstr>
      <vt:lpstr>TADEUSZ KANTOR</vt:lpstr>
      <vt:lpstr>„UMARŁA KLASA”</vt:lpstr>
      <vt:lpstr>BERTOLD BRECHT</vt:lpstr>
      <vt:lpstr>JERZY GROTOWSKI</vt:lpstr>
      <vt:lpstr>KONRAD SWINARSKI</vt:lpstr>
      <vt:lpstr>LESZEK MĄDZIK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REFORMATORZY TEATRU</dc:title>
  <dc:creator>Kamila</dc:creator>
  <cp:lastModifiedBy>oem</cp:lastModifiedBy>
  <cp:revision>73</cp:revision>
  <dcterms:created xsi:type="dcterms:W3CDTF">2011-11-21T17:24:43Z</dcterms:created>
  <dcterms:modified xsi:type="dcterms:W3CDTF">2014-12-07T21:22:06Z</dcterms:modified>
</cp:coreProperties>
</file>