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49F4F-8741-4B04-BC87-9BA69FE1599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10828-8E1D-453F-AD2B-6E98E89EE6E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43608" y="3356992"/>
            <a:ext cx="7772400" cy="1470025"/>
          </a:xfrm>
        </p:spPr>
        <p:txBody>
          <a:bodyPr>
            <a:normAutofit/>
          </a:bodyPr>
          <a:lstStyle/>
          <a:p>
            <a:r>
              <a:rPr lang="pl-PL" sz="8000" b="1" dirty="0" smtClean="0">
                <a:solidFill>
                  <a:schemeClr val="bg1"/>
                </a:solidFill>
                <a:latin typeface="Kuba Reczny 2005" pitchFamily="2" charset="0"/>
                <a:ea typeface="KaiTi" pitchFamily="49" charset="-122"/>
              </a:rPr>
              <a:t>EPIKA </a:t>
            </a:r>
            <a:endParaRPr lang="pl-PL" sz="8000" b="1" dirty="0">
              <a:solidFill>
                <a:schemeClr val="bg1"/>
              </a:solidFill>
              <a:latin typeface="Kuba Reczny 2005" pitchFamily="2" charset="0"/>
              <a:ea typeface="KaiTi" pitchFamily="49" charset="-122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7704" y="476672"/>
            <a:ext cx="6400800" cy="936104"/>
          </a:xfrm>
        </p:spPr>
        <p:txBody>
          <a:bodyPr/>
          <a:lstStyle/>
          <a:p>
            <a:r>
              <a:rPr lang="pl-PL" b="1" dirty="0" smtClean="0">
                <a:solidFill>
                  <a:schemeClr val="bg1"/>
                </a:solidFill>
                <a:latin typeface="Kuba Reczny 2005" pitchFamily="2" charset="0"/>
                <a:ea typeface="KaiTi" pitchFamily="49" charset="-122"/>
              </a:rPr>
              <a:t>TEST POWTÓRZENIOWY</a:t>
            </a:r>
            <a:endParaRPr lang="pl-PL" b="1" dirty="0">
              <a:solidFill>
                <a:schemeClr val="bg1"/>
              </a:solidFill>
              <a:latin typeface="Kuba Reczny 2005" pitchFamily="2" charset="0"/>
              <a:ea typeface="KaiTi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5502" y="274638"/>
            <a:ext cx="6781297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Który zestaw zawiera nazwy rodzajów literackich?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916832"/>
            <a:ext cx="6851104" cy="4209331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epika, powieść, sonet.</a:t>
            </a:r>
          </a:p>
          <a:p>
            <a:pPr marL="514350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dramat, komedia, mit.</a:t>
            </a:r>
          </a:p>
          <a:p>
            <a:pPr marL="514350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epika, liryka, dramat.</a:t>
            </a:r>
          </a:p>
          <a:p>
            <a:pPr marL="514350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opera, komedia, dramat.</a:t>
            </a:r>
          </a:p>
          <a:p>
            <a:pPr marL="514350" indent="-514350">
              <a:buAutoNum type="alphaUcPeriod"/>
            </a:pPr>
            <a:endParaRPr lang="pl-PL" sz="4000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Podstawową formą wypowiedzi w utworach epickich jest: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2060848"/>
            <a:ext cx="7067128" cy="4065315"/>
          </a:xfrm>
        </p:spPr>
        <p:txBody>
          <a:bodyPr/>
          <a:lstStyle/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dialog,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monolog,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narracja,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wyznanie podmiotu lirycznego.</a:t>
            </a:r>
          </a:p>
          <a:p>
            <a:pPr marL="624078" indent="-514350">
              <a:buAutoNum type="alphaUcPeriod"/>
            </a:pPr>
            <a:endParaRPr lang="pl-PL" dirty="0" smtClean="0">
              <a:solidFill>
                <a:schemeClr val="bg1"/>
              </a:solidFill>
              <a:latin typeface="Kuba Reczny 2005" pitchFamily="2" charset="0"/>
            </a:endParaRPr>
          </a:p>
          <a:p>
            <a:pPr marL="624078" indent="-514350">
              <a:buAutoNum type="alphaUcPeriod"/>
            </a:pP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7221488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/>
                </a:solidFill>
                <a:latin typeface="Kuba Reczny 2005" pitchFamily="2" charset="0"/>
              </a:rPr>
              <a:t>Które określenia poprawnie wskazują cechy powieści H. Sienkiewicza </a:t>
            </a:r>
            <a:br>
              <a:rPr lang="pl-PL" b="1" dirty="0" smtClean="0">
                <a:solidFill>
                  <a:schemeClr val="bg1"/>
                </a:solidFill>
                <a:latin typeface="Kuba Reczny 2005" pitchFamily="2" charset="0"/>
              </a:rPr>
            </a:br>
            <a:r>
              <a:rPr lang="pl-PL" b="1" dirty="0" smtClean="0">
                <a:solidFill>
                  <a:schemeClr val="bg1"/>
                </a:solidFill>
                <a:latin typeface="Kuba Reczny 2005" pitchFamily="2" charset="0"/>
              </a:rPr>
              <a:t>„W pustyni i w puszczy?”</a:t>
            </a:r>
            <a:endParaRPr lang="pl-PL" b="1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2636912"/>
            <a:ext cx="7221488" cy="3937624"/>
          </a:xfrm>
        </p:spPr>
        <p:txBody>
          <a:bodyPr/>
          <a:lstStyle/>
          <a:p>
            <a:pPr marL="624078" indent="-514350">
              <a:buAutoNum type="alphaU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współczesna, fantastyczna,</a:t>
            </a:r>
          </a:p>
          <a:p>
            <a:pPr marL="624078" indent="-514350">
              <a:buAutoNum type="alphaU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współczesna podróżniczo – przygodowa,</a:t>
            </a:r>
          </a:p>
          <a:p>
            <a:pPr marL="624078" indent="-514350">
              <a:buAutoNum type="alphaU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historyczna, obyczajowa,</a:t>
            </a:r>
          </a:p>
          <a:p>
            <a:pPr marL="624078" indent="-514350">
              <a:buAutoNum type="alphaUcPeriod"/>
            </a:pPr>
            <a:r>
              <a:rPr lang="pl-PL" sz="3500" dirty="0" err="1" smtClean="0">
                <a:solidFill>
                  <a:schemeClr val="bg1"/>
                </a:solidFill>
                <a:latin typeface="Kuba Reczny 2005" pitchFamily="2" charset="0"/>
              </a:rPr>
              <a:t>fatastycznonaukowa</a:t>
            </a: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, podróżnicza</a:t>
            </a:r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.  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Wskaż zdanie zawierające prawidłową informację.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844824"/>
            <a:ext cx="6768752" cy="4281339"/>
          </a:xfrm>
        </p:spPr>
        <p:txBody>
          <a:bodyPr>
            <a:noAutofit/>
          </a:bodyPr>
          <a:lstStyle/>
          <a:p>
            <a:pPr marL="624078" indent="-514350">
              <a:buAutoNum type="alphaU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Fabuła jest pojęciem równoznacznym z pojęciem akcja.</a:t>
            </a:r>
          </a:p>
          <a:p>
            <a:pPr marL="624078" indent="-514350">
              <a:buAutoNum type="alphaU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Fabuła obejmuje szerszy zakres wydarzeń niż akcja.</a:t>
            </a:r>
          </a:p>
          <a:p>
            <a:pPr marL="624078" indent="-514350">
              <a:buAutoNum type="alphaU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Fabuła obejmuje węższy zakres wydarzeń niż akcja.</a:t>
            </a:r>
          </a:p>
          <a:p>
            <a:pPr marL="624078" indent="-514350">
              <a:buAutoNum type="alphaU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Fabuła obejmuje węższy zakres niż wątek. </a:t>
            </a:r>
            <a:endParaRPr lang="pl-PL" sz="3500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/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Wątek to: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916832"/>
            <a:ext cx="6923112" cy="4209331"/>
          </a:xfrm>
        </p:spPr>
        <p:txBody>
          <a:bodyPr>
            <a:normAutofit/>
          </a:bodyPr>
          <a:lstStyle/>
          <a:p>
            <a:pPr marL="624078" indent="-514350">
              <a:buAutoNum type="alphaL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ciąg zdarzeń dotyczący jednej postaci,</a:t>
            </a:r>
          </a:p>
          <a:p>
            <a:pPr marL="624078" indent="-514350">
              <a:buAutoNum type="alphaL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 wszystkie wydarzenia w utworze literackim,</a:t>
            </a:r>
          </a:p>
          <a:p>
            <a:pPr marL="624078" indent="-514350">
              <a:buAutoNum type="alphaL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pojęcie nie związane z literaturą.</a:t>
            </a:r>
          </a:p>
          <a:p>
            <a:pPr marL="624078" indent="-514350">
              <a:buAutoNum type="alphaLcPeriod"/>
            </a:pPr>
            <a:r>
              <a:rPr lang="pl-PL" sz="3500" dirty="0" smtClean="0">
                <a:solidFill>
                  <a:schemeClr val="bg1"/>
                </a:solidFill>
                <a:latin typeface="Kuba Reczny 2005" pitchFamily="2" charset="0"/>
              </a:rPr>
              <a:t>element występujący tylko w noweli.</a:t>
            </a:r>
            <a:endParaRPr lang="pl-PL" sz="3500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313779"/>
            <a:ext cx="7067128" cy="1143000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Powieść to: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783357"/>
            <a:ext cx="7067128" cy="4525963"/>
          </a:xfrm>
        </p:spPr>
        <p:txBody>
          <a:bodyPr>
            <a:normAutofit/>
          </a:bodyPr>
          <a:lstStyle/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utwór wielowątkowy,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utwór o rozbudowanej fabule,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utwór należący do epiki,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wszystkie odpowiedzi są poprawne.</a:t>
            </a:r>
            <a:endParaRPr lang="pl-PL" sz="4000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Który z wymienionych gatunków nie należy do epiki? 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916832"/>
            <a:ext cx="7067128" cy="4209331"/>
          </a:xfrm>
        </p:spPr>
        <p:txBody>
          <a:bodyPr>
            <a:normAutofit/>
          </a:bodyPr>
          <a:lstStyle/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nowela,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epopeja,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pieśń,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opowiadanie.</a:t>
            </a:r>
            <a:endParaRPr lang="pl-PL" sz="4000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Który z utworów należy do innego gatunku niż pozostałe: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83357"/>
            <a:ext cx="6923112" cy="4525963"/>
          </a:xfrm>
        </p:spPr>
        <p:txBody>
          <a:bodyPr/>
          <a:lstStyle/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„Potop”,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„Krzyżacy”,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„Stary człowieka i morze”,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„Ogniem i mieczem”.</a:t>
            </a:r>
          </a:p>
          <a:p>
            <a:pPr marL="624078" indent="-514350">
              <a:buAutoNum type="alphaUcPeriod"/>
            </a:pP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Wskaż utwór, w którym nie występuje motyw wędrówki. 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916832"/>
            <a:ext cx="6707088" cy="4209331"/>
          </a:xfrm>
        </p:spPr>
        <p:txBody>
          <a:bodyPr>
            <a:normAutofit/>
          </a:bodyPr>
          <a:lstStyle/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Biblia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„Mały Książę”,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„Kamizelka”,</a:t>
            </a:r>
          </a:p>
          <a:p>
            <a:pPr marL="624078" indent="-514350">
              <a:buAutoNum type="alphaUcPeriod"/>
            </a:pPr>
            <a:r>
              <a:rPr lang="pl-PL" sz="4000" dirty="0" smtClean="0">
                <a:solidFill>
                  <a:schemeClr val="bg1"/>
                </a:solidFill>
                <a:latin typeface="Kuba Reczny 2005" pitchFamily="2" charset="0"/>
              </a:rPr>
              <a:t>„Odyseja”.</a:t>
            </a:r>
            <a:endParaRPr lang="pl-PL" sz="4000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Narrator konkretny: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916832"/>
            <a:ext cx="6995120" cy="4209331"/>
          </a:xfrm>
        </p:spPr>
        <p:txBody>
          <a:bodyPr/>
          <a:lstStyle/>
          <a:p>
            <a:pPr marL="624078" indent="-514350">
              <a:buAutoNum type="alphaUcPeriod"/>
            </a:pPr>
            <a:r>
              <a:rPr lang="pl-PL" sz="3700" dirty="0" smtClean="0">
                <a:solidFill>
                  <a:schemeClr val="bg1"/>
                </a:solidFill>
                <a:latin typeface="Kuba Reczny 2005" pitchFamily="2" charset="0"/>
              </a:rPr>
              <a:t>to narrator abstrakcyjny,</a:t>
            </a:r>
          </a:p>
          <a:p>
            <a:pPr marL="624078" indent="-514350">
              <a:buAutoNum type="alphaUcPeriod"/>
            </a:pPr>
            <a:r>
              <a:rPr lang="pl-PL" sz="3700" dirty="0" smtClean="0">
                <a:solidFill>
                  <a:schemeClr val="bg1"/>
                </a:solidFill>
                <a:latin typeface="Kuba Reczny 2005" pitchFamily="2" charset="0"/>
              </a:rPr>
              <a:t>to narrator wszechwiedzący,</a:t>
            </a:r>
          </a:p>
          <a:p>
            <a:pPr marL="624078" indent="-514350">
              <a:buAutoNum type="alphaUcPeriod"/>
            </a:pPr>
            <a:r>
              <a:rPr lang="pl-PL" sz="3700" dirty="0" smtClean="0">
                <a:solidFill>
                  <a:schemeClr val="bg1"/>
                </a:solidFill>
                <a:latin typeface="Kuba Reczny 2005" pitchFamily="2" charset="0"/>
              </a:rPr>
              <a:t>prowadzący narrację </a:t>
            </a:r>
            <a:r>
              <a:rPr lang="pl-PL" sz="3700" dirty="0" err="1" smtClean="0">
                <a:solidFill>
                  <a:schemeClr val="bg1"/>
                </a:solidFill>
                <a:latin typeface="Kuba Reczny 2005" pitchFamily="2" charset="0"/>
              </a:rPr>
              <a:t>trzecioosobową</a:t>
            </a:r>
            <a:r>
              <a:rPr lang="pl-PL" sz="3700" dirty="0" smtClean="0">
                <a:solidFill>
                  <a:schemeClr val="bg1"/>
                </a:solidFill>
                <a:latin typeface="Kuba Reczny 2005" pitchFamily="2" charset="0"/>
              </a:rPr>
              <a:t>,</a:t>
            </a:r>
          </a:p>
          <a:p>
            <a:pPr marL="624078" indent="-514350">
              <a:buAutoNum type="alphaUcPeriod"/>
            </a:pPr>
            <a:r>
              <a:rPr lang="pl-PL" sz="3700" dirty="0" smtClean="0">
                <a:solidFill>
                  <a:schemeClr val="bg1"/>
                </a:solidFill>
                <a:latin typeface="Kuba Reczny 2005" pitchFamily="2" charset="0"/>
              </a:rPr>
              <a:t>prowadzący narrację pierwszoosobową</a:t>
            </a:r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.   </a:t>
            </a: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jakBlog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76</TotalTime>
  <Words>248</Words>
  <Application>Microsoft Office PowerPoint</Application>
  <PresentationFormat>Pokaz na ekranie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BjakBlog</vt:lpstr>
      <vt:lpstr>EPIKA </vt:lpstr>
      <vt:lpstr>Który zestaw zawiera nazwy rodzajów literackich?</vt:lpstr>
      <vt:lpstr>Podstawową formą wypowiedzi w utworach epickich jest:</vt:lpstr>
      <vt:lpstr>Które określenia poprawnie wskazują cechy powieści H. Sienkiewicza  „W pustyni i w puszczy?”</vt:lpstr>
      <vt:lpstr>Wskaż zdanie zawierające prawidłową informację.</vt:lpstr>
      <vt:lpstr>Wątek to:</vt:lpstr>
      <vt:lpstr>Powieść to:</vt:lpstr>
      <vt:lpstr>Który z wymienionych gatunków nie należy do epiki? </vt:lpstr>
      <vt:lpstr>Który z utworów należy do innego gatunku niż pozostałe:</vt:lpstr>
      <vt:lpstr>Wskaż utwór, w którym nie występuje motyw wędrówki. </vt:lpstr>
      <vt:lpstr>Narrator konkretny: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Epika </dc:title>
  <dc:creator>K</dc:creator>
  <cp:lastModifiedBy>oem</cp:lastModifiedBy>
  <cp:revision>17</cp:revision>
  <dcterms:created xsi:type="dcterms:W3CDTF">2014-04-09T15:33:18Z</dcterms:created>
  <dcterms:modified xsi:type="dcterms:W3CDTF">2014-12-07T19:44:13Z</dcterms:modified>
</cp:coreProperties>
</file>