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194" y="-15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114329D0-C6EF-4CF5-8669-D821887BE21E}" type="datetimeFigureOut">
              <a:rPr lang="pl-PL" smtClean="0"/>
              <a:pPr/>
              <a:t>2014-12-07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D6D93AC7-397D-437A-B3D6-3A8411D42BFB}"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4000"/>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4329D0-C6EF-4CF5-8669-D821887BE21E}" type="datetimeFigureOut">
              <a:rPr lang="pl-PL" smtClean="0"/>
              <a:pPr/>
              <a:t>2014-12-07</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93AC7-397D-437A-B3D6-3A8411D42BFB}"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043608" y="0"/>
            <a:ext cx="7772400" cy="1628800"/>
          </a:xfrm>
        </p:spPr>
        <p:txBody>
          <a:bodyPr>
            <a:normAutofit/>
          </a:bodyPr>
          <a:lstStyle/>
          <a:p>
            <a:r>
              <a:rPr lang="pl-PL" sz="5400" dirty="0" smtClean="0">
                <a:solidFill>
                  <a:srgbClr val="0070C0"/>
                </a:solidFill>
                <a:latin typeface="Kuba Reczny 2005" pitchFamily="2" charset="0"/>
                <a:cs typeface="Aharoni" pitchFamily="2" charset="-79"/>
              </a:rPr>
              <a:t>GATUNKI FILMOWE</a:t>
            </a:r>
            <a:endParaRPr lang="pl-PL" sz="5400" dirty="0">
              <a:solidFill>
                <a:srgbClr val="0070C0"/>
              </a:solidFill>
              <a:latin typeface="Kuba Reczny 2005" pitchFamily="2" charset="0"/>
              <a:cs typeface="Aharoni" pitchFamily="2" charset="-79"/>
            </a:endParaRPr>
          </a:p>
        </p:txBody>
      </p:sp>
      <p:sp>
        <p:nvSpPr>
          <p:cNvPr id="3" name="Podtytuł 2"/>
          <p:cNvSpPr>
            <a:spLocks noGrp="1"/>
          </p:cNvSpPr>
          <p:nvPr>
            <p:ph type="subTitle" idx="1"/>
          </p:nvPr>
        </p:nvSpPr>
        <p:spPr/>
        <p:txBody>
          <a:bodyPr/>
          <a:lstStyle/>
          <a:p>
            <a:endParaRPr lang="pl-PL" dirty="0"/>
          </a:p>
        </p:txBody>
      </p:sp>
      <p:pic>
        <p:nvPicPr>
          <p:cNvPr id="4" name="Obraz 3" descr="film.jpg"/>
          <p:cNvPicPr>
            <a:picLocks noChangeAspect="1"/>
          </p:cNvPicPr>
          <p:nvPr/>
        </p:nvPicPr>
        <p:blipFill>
          <a:blip r:embed="rId2" cstate="print"/>
          <a:stretch>
            <a:fillRect/>
          </a:stretch>
        </p:blipFill>
        <p:spPr>
          <a:xfrm>
            <a:off x="2500298" y="2285992"/>
            <a:ext cx="4143404" cy="34128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5400" dirty="0" smtClean="0">
                <a:solidFill>
                  <a:schemeClr val="bg1"/>
                </a:solidFill>
                <a:latin typeface="Kuba Reczny 2005" pitchFamily="2" charset="0"/>
                <a:cs typeface="Aharoni" pitchFamily="2" charset="-79"/>
              </a:rPr>
              <a:t>Melodramat</a:t>
            </a:r>
            <a:endParaRPr lang="pl-PL" sz="5400" dirty="0">
              <a:solidFill>
                <a:schemeClr val="bg1"/>
              </a:solidFill>
              <a:latin typeface="Kuba Reczny 2005" pitchFamily="2" charset="0"/>
            </a:endParaRPr>
          </a:p>
        </p:txBody>
      </p:sp>
      <p:sp>
        <p:nvSpPr>
          <p:cNvPr id="3" name="Symbol zastępczy zawartości 2"/>
          <p:cNvSpPr>
            <a:spLocks noGrp="1"/>
          </p:cNvSpPr>
          <p:nvPr>
            <p:ph idx="1"/>
          </p:nvPr>
        </p:nvSpPr>
        <p:spPr>
          <a:xfrm>
            <a:off x="1691680" y="1600200"/>
            <a:ext cx="7452320" cy="4925144"/>
          </a:xfrm>
        </p:spPr>
        <p:txBody>
          <a:bodyPr>
            <a:normAutofit fontScale="62500" lnSpcReduction="20000"/>
          </a:bodyPr>
          <a:lstStyle/>
          <a:p>
            <a:pPr marL="0" indent="0">
              <a:buNone/>
            </a:pPr>
            <a:r>
              <a:rPr lang="pl-PL" sz="5100" dirty="0" smtClean="0">
                <a:solidFill>
                  <a:schemeClr val="bg1"/>
                </a:solidFill>
                <a:latin typeface="Kuba Reczny 2005" pitchFamily="2" charset="0"/>
              </a:rPr>
              <a:t>(gr.) gatunek literacki lub filmowy o sensacyjnej fabule, zwykle miłosnej, nasyconej patetyczno-sentymentalnymi efektami i kończącej się z reguły pomyślnie dla bohaterów szlachetnych, a źle dla tzw. "czarnych charakterów". Początki melodramatu sięgają XVIII wieku, kiedy był to utwór dramatyczny opatrzony muzyką.</a:t>
            </a:r>
          </a:p>
          <a:p>
            <a:pPr marL="0" indent="0">
              <a:buNone/>
            </a:pPr>
            <a:r>
              <a:rPr lang="pl-PL" sz="6400" b="1" dirty="0">
                <a:solidFill>
                  <a:schemeClr val="bg1"/>
                </a:solidFill>
                <a:latin typeface="Kuba Reczny 2005" pitchFamily="2" charset="0"/>
              </a:rPr>
              <a:t>Klasyczny melodramat to opowieść o miłości w trudnych czasach.</a:t>
            </a:r>
            <a:r>
              <a:rPr lang="pl-PL" sz="4300" b="1" dirty="0" smtClean="0">
                <a:solidFill>
                  <a:schemeClr val="bg1"/>
                </a:solidFill>
                <a:latin typeface="Kuba Reczny 2005" pitchFamily="2" charset="0"/>
              </a:rPr>
              <a:t/>
            </a:r>
            <a:br>
              <a:rPr lang="pl-PL" sz="4300" b="1" dirty="0" smtClean="0">
                <a:solidFill>
                  <a:schemeClr val="bg1"/>
                </a:solidFill>
                <a:latin typeface="Kuba Reczny 2005" pitchFamily="2" charset="0"/>
              </a:rPr>
            </a:br>
            <a:r>
              <a:rPr lang="pl-PL" dirty="0" smtClean="0">
                <a:solidFill>
                  <a:schemeClr val="bg1"/>
                </a:solidFill>
                <a:latin typeface="Kuba Reczny 2005" pitchFamily="2" charset="0"/>
              </a:rPr>
              <a:t/>
            </a:r>
            <a:br>
              <a:rPr lang="pl-PL" dirty="0" smtClean="0">
                <a:solidFill>
                  <a:schemeClr val="bg1"/>
                </a:solidFill>
                <a:latin typeface="Kuba Reczny 2005" pitchFamily="2" charset="0"/>
              </a:rPr>
            </a:br>
            <a:endParaRPr lang="pl-PL" dirty="0">
              <a:solidFill>
                <a:schemeClr val="bg1"/>
              </a:solidFill>
              <a:latin typeface="Kuba Reczny 2005"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63688" y="274638"/>
            <a:ext cx="6923112" cy="1143000"/>
          </a:xfrm>
        </p:spPr>
        <p:txBody>
          <a:bodyPr>
            <a:normAutofit fontScale="90000"/>
          </a:bodyPr>
          <a:lstStyle/>
          <a:p>
            <a:r>
              <a:rPr lang="pl-PL" sz="4000" dirty="0" smtClean="0">
                <a:solidFill>
                  <a:schemeClr val="bg1"/>
                </a:solidFill>
                <a:latin typeface="Kuba Reczny 2005" pitchFamily="2" charset="0"/>
              </a:rPr>
              <a:t/>
            </a:r>
            <a:br>
              <a:rPr lang="pl-PL" sz="4000" dirty="0" smtClean="0">
                <a:solidFill>
                  <a:schemeClr val="bg1"/>
                </a:solidFill>
                <a:latin typeface="Kuba Reczny 2005" pitchFamily="2" charset="0"/>
              </a:rPr>
            </a:br>
            <a:r>
              <a:rPr lang="pl-PL" sz="4000" b="1" dirty="0" smtClean="0">
                <a:solidFill>
                  <a:schemeClr val="bg1"/>
                </a:solidFill>
                <a:latin typeface="Kuba Reczny 2005" pitchFamily="2" charset="0"/>
              </a:rPr>
              <a:t>Titanic</a:t>
            </a:r>
            <a:r>
              <a:rPr lang="pl-PL" sz="4000" dirty="0" smtClean="0">
                <a:solidFill>
                  <a:schemeClr val="bg1"/>
                </a:solidFill>
                <a:latin typeface="Kuba Reczny 2005" pitchFamily="2" charset="0"/>
              </a:rPr>
              <a:t> </a:t>
            </a:r>
            <a:r>
              <a:rPr lang="pl-PL" sz="4000" dirty="0">
                <a:solidFill>
                  <a:schemeClr val="bg1"/>
                </a:solidFill>
                <a:latin typeface="Kuba Reczny 2005" pitchFamily="2" charset="0"/>
              </a:rPr>
              <a:t>(1997), reż. James Cameron </a:t>
            </a:r>
            <a:br>
              <a:rPr lang="pl-PL" sz="4000" dirty="0">
                <a:solidFill>
                  <a:schemeClr val="bg1"/>
                </a:solidFill>
                <a:latin typeface="Kuba Reczny 2005" pitchFamily="2" charset="0"/>
              </a:rPr>
            </a:br>
            <a:endParaRPr lang="pl-PL" sz="4000" dirty="0">
              <a:solidFill>
                <a:schemeClr val="bg1"/>
              </a:solidFill>
              <a:latin typeface="Kuba Reczny 2005" pitchFamily="2" charset="0"/>
            </a:endParaRPr>
          </a:p>
        </p:txBody>
      </p:sp>
      <p:pic>
        <p:nvPicPr>
          <p:cNvPr id="4" name="Symbol zastępczy zawartości 3" descr="Titanic+01+(1).jpg"/>
          <p:cNvPicPr>
            <a:picLocks noGrp="1" noChangeAspect="1"/>
          </p:cNvPicPr>
          <p:nvPr>
            <p:ph idx="1"/>
          </p:nvPr>
        </p:nvPicPr>
        <p:blipFill>
          <a:blip r:embed="rId2" cstate="print"/>
          <a:stretch>
            <a:fillRect/>
          </a:stretch>
        </p:blipFill>
        <p:spPr>
          <a:xfrm>
            <a:off x="2339752" y="1916832"/>
            <a:ext cx="6034617" cy="4525963"/>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537320" y="274638"/>
            <a:ext cx="7149480" cy="939784"/>
          </a:xfrm>
        </p:spPr>
        <p:txBody>
          <a:bodyPr>
            <a:normAutofit fontScale="90000"/>
          </a:bodyPr>
          <a:lstStyle/>
          <a:p>
            <a:r>
              <a:rPr lang="pl-PL" sz="6000" b="1" dirty="0" smtClean="0">
                <a:solidFill>
                  <a:schemeClr val="bg1"/>
                </a:solidFill>
                <a:latin typeface="Kuba Reczny 2005" pitchFamily="2" charset="0"/>
              </a:rPr>
              <a:t>Western</a:t>
            </a:r>
            <a:endParaRPr lang="pl-PL" sz="6000" b="1" dirty="0">
              <a:solidFill>
                <a:schemeClr val="bg1"/>
              </a:solidFill>
              <a:latin typeface="Kuba Reczny 2005" pitchFamily="2" charset="0"/>
            </a:endParaRPr>
          </a:p>
        </p:txBody>
      </p:sp>
      <p:sp>
        <p:nvSpPr>
          <p:cNvPr id="3" name="Symbol zastępczy zawartości 2"/>
          <p:cNvSpPr>
            <a:spLocks noGrp="1"/>
          </p:cNvSpPr>
          <p:nvPr>
            <p:ph idx="1"/>
          </p:nvPr>
        </p:nvSpPr>
        <p:spPr>
          <a:xfrm>
            <a:off x="1403648" y="1830197"/>
            <a:ext cx="7149480" cy="4983179"/>
          </a:xfrm>
        </p:spPr>
        <p:txBody>
          <a:bodyPr>
            <a:normAutofit/>
          </a:bodyPr>
          <a:lstStyle/>
          <a:p>
            <a:pPr>
              <a:buNone/>
            </a:pPr>
            <a:r>
              <a:rPr lang="pl-PL" dirty="0" smtClean="0">
                <a:solidFill>
                  <a:schemeClr val="bg1"/>
                </a:solidFill>
                <a:latin typeface="Kuba Reczny 2005" pitchFamily="2" charset="0"/>
              </a:rPr>
              <a:t>	film, którego akcja rozgrywa się na amerykańskim Dzikim Zachodzie, szczególnie w drugiej połowie dziewiętnastego wieku. Bohaterami westernów zwykle są kowboje, bandyci i Indianie.</a:t>
            </a:r>
            <a:br>
              <a:rPr lang="pl-PL" dirty="0" smtClean="0">
                <a:solidFill>
                  <a:schemeClr val="bg1"/>
                </a:solidFill>
                <a:latin typeface="Kuba Reczny 2005" pitchFamily="2" charset="0"/>
              </a:rPr>
            </a:br>
            <a:endParaRPr lang="pl-PL" dirty="0" smtClean="0">
              <a:solidFill>
                <a:schemeClr val="bg1"/>
              </a:solidFill>
              <a:latin typeface="Kuba Reczny 2005" pitchFamily="2" charset="0"/>
            </a:endParaRPr>
          </a:p>
          <a:p>
            <a:pPr>
              <a:buNone/>
            </a:pPr>
            <a:r>
              <a:rPr lang="pl-PL" sz="2400" dirty="0">
                <a:solidFill>
                  <a:schemeClr val="bg1"/>
                </a:solidFill>
                <a:latin typeface="Kuba Reczny 2005" pitchFamily="2" charset="0"/>
              </a:rPr>
              <a:t>	</a:t>
            </a:r>
            <a:r>
              <a:rPr lang="pl-PL" sz="2400" dirty="0" smtClean="0">
                <a:solidFill>
                  <a:schemeClr val="bg1"/>
                </a:solidFill>
                <a:latin typeface="Kuba Reczny 2005" pitchFamily="2" charset="0"/>
              </a:rPr>
              <a:t>	„</a:t>
            </a:r>
            <a:r>
              <a:rPr lang="pl-PL" sz="2400" b="1" dirty="0" smtClean="0">
                <a:solidFill>
                  <a:schemeClr val="bg1"/>
                </a:solidFill>
                <a:latin typeface="Kuba Reczny 2005" pitchFamily="2" charset="0"/>
              </a:rPr>
              <a:t>Pewnego </a:t>
            </a:r>
            <a:r>
              <a:rPr lang="pl-PL" sz="2400" b="1" dirty="0">
                <a:solidFill>
                  <a:schemeClr val="bg1"/>
                </a:solidFill>
                <a:latin typeface="Kuba Reczny 2005" pitchFamily="2" charset="0"/>
              </a:rPr>
              <a:t>razu </a:t>
            </a:r>
            <a:endParaRPr lang="pl-PL" sz="2400" b="1" dirty="0" smtClean="0">
              <a:solidFill>
                <a:schemeClr val="bg1"/>
              </a:solidFill>
              <a:latin typeface="Kuba Reczny 2005" pitchFamily="2" charset="0"/>
            </a:endParaRPr>
          </a:p>
          <a:p>
            <a:pPr>
              <a:buNone/>
            </a:pPr>
            <a:r>
              <a:rPr lang="pl-PL" sz="2400" b="1" dirty="0">
                <a:solidFill>
                  <a:schemeClr val="bg1"/>
                </a:solidFill>
                <a:latin typeface="Kuba Reczny 2005" pitchFamily="2" charset="0"/>
              </a:rPr>
              <a:t>	</a:t>
            </a:r>
            <a:r>
              <a:rPr lang="pl-PL" sz="2400" b="1" dirty="0" smtClean="0">
                <a:solidFill>
                  <a:schemeClr val="bg1"/>
                </a:solidFill>
                <a:latin typeface="Kuba Reczny 2005" pitchFamily="2" charset="0"/>
              </a:rPr>
              <a:t>	na </a:t>
            </a:r>
            <a:r>
              <a:rPr lang="pl-PL" sz="2400" b="1" dirty="0">
                <a:solidFill>
                  <a:schemeClr val="bg1"/>
                </a:solidFill>
                <a:latin typeface="Kuba Reczny 2005" pitchFamily="2" charset="0"/>
              </a:rPr>
              <a:t>Dzikim </a:t>
            </a:r>
            <a:r>
              <a:rPr lang="pl-PL" sz="2400" b="1" dirty="0" smtClean="0">
                <a:solidFill>
                  <a:schemeClr val="bg1"/>
                </a:solidFill>
                <a:latin typeface="Kuba Reczny 2005" pitchFamily="2" charset="0"/>
              </a:rPr>
              <a:t>Zachodzie”</a:t>
            </a:r>
            <a:r>
              <a:rPr lang="pl-PL" sz="2400" dirty="0" smtClean="0">
                <a:solidFill>
                  <a:schemeClr val="bg1"/>
                </a:solidFill>
                <a:latin typeface="Kuba Reczny 2005" pitchFamily="2" charset="0"/>
              </a:rPr>
              <a:t> </a:t>
            </a:r>
          </a:p>
          <a:p>
            <a:pPr>
              <a:buNone/>
            </a:pPr>
            <a:r>
              <a:rPr lang="pl-PL" sz="2400" dirty="0" smtClean="0">
                <a:solidFill>
                  <a:schemeClr val="bg1"/>
                </a:solidFill>
                <a:latin typeface="Kuba Reczny 2005" pitchFamily="2" charset="0"/>
              </a:rPr>
              <a:t>		(1968</a:t>
            </a:r>
            <a:r>
              <a:rPr lang="pl-PL" sz="2400" dirty="0">
                <a:solidFill>
                  <a:schemeClr val="bg1"/>
                </a:solidFill>
                <a:latin typeface="Kuba Reczny 2005" pitchFamily="2" charset="0"/>
              </a:rPr>
              <a:t>), reż. Sergio Leone</a:t>
            </a:r>
            <a:r>
              <a:rPr lang="pl-PL" dirty="0" smtClean="0">
                <a:solidFill>
                  <a:schemeClr val="bg1"/>
                </a:solidFill>
                <a:latin typeface="Kuba Reczny 2005" pitchFamily="2" charset="0"/>
              </a:rPr>
              <a:t/>
            </a:r>
            <a:br>
              <a:rPr lang="pl-PL" dirty="0" smtClean="0">
                <a:solidFill>
                  <a:schemeClr val="bg1"/>
                </a:solidFill>
                <a:latin typeface="Kuba Reczny 2005" pitchFamily="2" charset="0"/>
              </a:rPr>
            </a:br>
            <a:endParaRPr lang="pl-PL" dirty="0">
              <a:solidFill>
                <a:schemeClr val="bg1"/>
              </a:solidFill>
              <a:latin typeface="Kuba Reczny 2005" pitchFamily="2" charset="0"/>
            </a:endParaRPr>
          </a:p>
        </p:txBody>
      </p:sp>
      <p:pic>
        <p:nvPicPr>
          <p:cNvPr id="4" name="Obraz 3" descr="western.jpg"/>
          <p:cNvPicPr>
            <a:picLocks noChangeAspect="1"/>
          </p:cNvPicPr>
          <p:nvPr/>
        </p:nvPicPr>
        <p:blipFill>
          <a:blip r:embed="rId2" cstate="print"/>
          <a:stretch>
            <a:fillRect/>
          </a:stretch>
        </p:blipFill>
        <p:spPr>
          <a:xfrm>
            <a:off x="5524500" y="3962400"/>
            <a:ext cx="3619500" cy="2895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691680" y="260648"/>
            <a:ext cx="6995120" cy="1261995"/>
          </a:xfrm>
        </p:spPr>
        <p:txBody>
          <a:bodyPr>
            <a:normAutofit/>
          </a:bodyPr>
          <a:lstStyle/>
          <a:p>
            <a:r>
              <a:rPr lang="pl-PL" sz="5400" b="1" dirty="0" smtClean="0">
                <a:solidFill>
                  <a:schemeClr val="bg1"/>
                </a:solidFill>
                <a:latin typeface="Kuba Reczny 2005" pitchFamily="2" charset="0"/>
              </a:rPr>
              <a:t>Dramat filmowy </a:t>
            </a:r>
            <a:endParaRPr lang="pl-PL" sz="5400" b="1" dirty="0">
              <a:solidFill>
                <a:schemeClr val="bg1"/>
              </a:solidFill>
              <a:latin typeface="Kuba Reczny 2005" pitchFamily="2" charset="0"/>
            </a:endParaRPr>
          </a:p>
        </p:txBody>
      </p:sp>
      <p:sp>
        <p:nvSpPr>
          <p:cNvPr id="3" name="Symbol zastępczy zawartości 2"/>
          <p:cNvSpPr>
            <a:spLocks noGrp="1"/>
          </p:cNvSpPr>
          <p:nvPr>
            <p:ph idx="1"/>
          </p:nvPr>
        </p:nvSpPr>
        <p:spPr>
          <a:xfrm>
            <a:off x="1691680" y="1744216"/>
            <a:ext cx="6995120" cy="4997152"/>
          </a:xfrm>
        </p:spPr>
        <p:txBody>
          <a:bodyPr>
            <a:normAutofit/>
          </a:bodyPr>
          <a:lstStyle/>
          <a:p>
            <a:pPr>
              <a:buNone/>
            </a:pPr>
            <a:r>
              <a:rPr lang="pl-PL" dirty="0" smtClean="0">
                <a:solidFill>
                  <a:schemeClr val="bg1"/>
                </a:solidFill>
                <a:latin typeface="Kuba Reczny 2005" pitchFamily="2" charset="0"/>
              </a:rPr>
              <a:t>	opowiada </a:t>
            </a:r>
            <a:r>
              <a:rPr lang="pl-PL" dirty="0">
                <a:solidFill>
                  <a:schemeClr val="bg1"/>
                </a:solidFill>
                <a:latin typeface="Kuba Reczny 2005" pitchFamily="2" charset="0"/>
              </a:rPr>
              <a:t>zwykle o zmaganiu się z przeciwnościami losu, w trudnych warunkach, w czasach i miejscach, gdzie panuje ludzka głupota, nienawiść, chciwość, korupcja, nietolerancja. Bohaterami są ludzie ciężko doświadczeni przez życie, np. tacy, którzy stracili kogoś bliskiego albo doznali uszczerbku na zdrowiu (nieuleczalna choroba, kalectwo), albo byli ofiarami przemocy, gwałtu, niesprawiedliwości.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835696" y="274638"/>
            <a:ext cx="6851104" cy="1143000"/>
          </a:xfrm>
        </p:spPr>
        <p:txBody>
          <a:bodyPr>
            <a:noAutofit/>
          </a:bodyPr>
          <a:lstStyle/>
          <a:p>
            <a:r>
              <a:rPr lang="pl-PL" sz="3200" b="1" dirty="0" smtClean="0">
                <a:solidFill>
                  <a:schemeClr val="bg1"/>
                </a:solidFill>
                <a:latin typeface="Kuba Reczny 2005" pitchFamily="2" charset="0"/>
              </a:rPr>
              <a:t>„K2”</a:t>
            </a:r>
            <a:r>
              <a:rPr lang="pl-PL" sz="3200" dirty="0" smtClean="0">
                <a:solidFill>
                  <a:schemeClr val="bg1"/>
                </a:solidFill>
                <a:latin typeface="Kuba Reczny 2005" pitchFamily="2" charset="0"/>
              </a:rPr>
              <a:t> (1992), reż. Franc </a:t>
            </a:r>
            <a:r>
              <a:rPr lang="pl-PL" sz="3200" dirty="0" err="1" smtClean="0">
                <a:solidFill>
                  <a:schemeClr val="bg1"/>
                </a:solidFill>
                <a:latin typeface="Kuba Reczny 2005" pitchFamily="2" charset="0"/>
              </a:rPr>
              <a:t>Roddam</a:t>
            </a:r>
            <a:r>
              <a:rPr lang="pl-PL" sz="3200" dirty="0" smtClean="0">
                <a:solidFill>
                  <a:schemeClr val="bg1"/>
                </a:solidFill>
                <a:latin typeface="Kuba Reczny 2005" pitchFamily="2" charset="0"/>
              </a:rPr>
              <a:t> - dramat wysokogórski o wspinaczce na górę K2</a:t>
            </a:r>
            <a:endParaRPr lang="pl-PL" sz="3200" dirty="0">
              <a:solidFill>
                <a:schemeClr val="bg1"/>
              </a:solidFill>
              <a:latin typeface="Kuba Reczny 2005" pitchFamily="2" charset="0"/>
            </a:endParaRPr>
          </a:p>
        </p:txBody>
      </p:sp>
      <p:pic>
        <p:nvPicPr>
          <p:cNvPr id="4" name="Symbol zastępczy zawartości 3" descr="k2_plakat.jpg"/>
          <p:cNvPicPr>
            <a:picLocks noGrp="1" noChangeAspect="1"/>
          </p:cNvPicPr>
          <p:nvPr>
            <p:ph idx="1"/>
          </p:nvPr>
        </p:nvPicPr>
        <p:blipFill>
          <a:blip r:embed="rId2" cstate="print"/>
          <a:stretch>
            <a:fillRect/>
          </a:stretch>
        </p:blipFill>
        <p:spPr>
          <a:xfrm>
            <a:off x="2843808" y="1988840"/>
            <a:ext cx="4143404" cy="4524375"/>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5400" b="1" dirty="0" smtClean="0">
                <a:solidFill>
                  <a:schemeClr val="bg1"/>
                </a:solidFill>
                <a:latin typeface="Kuba Reczny 2005" pitchFamily="2" charset="0"/>
              </a:rPr>
              <a:t>HORROR</a:t>
            </a:r>
            <a:endParaRPr lang="pl-PL" sz="5400" b="1" dirty="0">
              <a:solidFill>
                <a:schemeClr val="bg1"/>
              </a:solidFill>
              <a:latin typeface="Kuba Reczny 2005" pitchFamily="2" charset="0"/>
            </a:endParaRPr>
          </a:p>
        </p:txBody>
      </p:sp>
      <p:sp>
        <p:nvSpPr>
          <p:cNvPr id="3" name="Symbol zastępczy zawartości 2"/>
          <p:cNvSpPr>
            <a:spLocks noGrp="1"/>
          </p:cNvSpPr>
          <p:nvPr>
            <p:ph idx="1"/>
          </p:nvPr>
        </p:nvSpPr>
        <p:spPr>
          <a:xfrm>
            <a:off x="1619672" y="1816224"/>
            <a:ext cx="7067128" cy="4997152"/>
          </a:xfrm>
        </p:spPr>
        <p:txBody>
          <a:bodyPr>
            <a:normAutofit/>
          </a:bodyPr>
          <a:lstStyle/>
          <a:p>
            <a:pPr>
              <a:buNone/>
            </a:pPr>
            <a:r>
              <a:rPr lang="pl-PL" dirty="0" smtClean="0">
                <a:solidFill>
                  <a:schemeClr val="bg1"/>
                </a:solidFill>
                <a:latin typeface="Kuba Reczny 2005" pitchFamily="2" charset="0"/>
              </a:rPr>
              <a:t>	Istnieją </a:t>
            </a:r>
            <a:r>
              <a:rPr lang="pl-PL" dirty="0">
                <a:solidFill>
                  <a:schemeClr val="bg1"/>
                </a:solidFill>
                <a:latin typeface="Kuba Reczny 2005" pitchFamily="2" charset="0"/>
              </a:rPr>
              <a:t>dwie podstawowe definicje horroru. Wg pierwszej horror to opowieść niesamowita, w której występują zjawiska nadprzyrodzone (duchy, wampiry, demony itp.). Wg drugiej definicji do horrorów oprócz opowieści niesamowitych zalicza się też mroczne, klimatyczne thrillery o psychopatycznych mordercach lub realnych potworach (jak rekin w </a:t>
            </a:r>
            <a:r>
              <a:rPr lang="pl-PL" dirty="0" smtClean="0">
                <a:solidFill>
                  <a:schemeClr val="bg1"/>
                </a:solidFill>
                <a:latin typeface="Kuba Reczny 2005" pitchFamily="2" charset="0"/>
              </a:rPr>
              <a:t>„</a:t>
            </a:r>
            <a:r>
              <a:rPr lang="pl-PL" i="1" dirty="0" smtClean="0">
                <a:solidFill>
                  <a:schemeClr val="bg1"/>
                </a:solidFill>
                <a:latin typeface="Kuba Reczny 2005" pitchFamily="2" charset="0"/>
              </a:rPr>
              <a:t>Szczękach”</a:t>
            </a:r>
            <a:r>
              <a:rPr lang="pl-PL" dirty="0" smtClean="0">
                <a:solidFill>
                  <a:schemeClr val="bg1"/>
                </a:solidFill>
                <a:latin typeface="Kuba Reczny 2005" pitchFamily="2" charset="0"/>
              </a:rPr>
              <a:t>)</a:t>
            </a:r>
          </a:p>
          <a:p>
            <a:pPr>
              <a:buNone/>
            </a:pPr>
            <a:endParaRPr lang="pl-PL" dirty="0">
              <a:solidFill>
                <a:schemeClr val="bg1"/>
              </a:solidFill>
              <a:latin typeface="Kuba Reczny 2005" pitchFamily="2" charset="0"/>
            </a:endParaRPr>
          </a:p>
          <a:p>
            <a:pPr>
              <a:buNone/>
            </a:pPr>
            <a:endParaRPr lang="pl-PL" dirty="0" smtClean="0">
              <a:solidFill>
                <a:schemeClr val="bg1"/>
              </a:solidFill>
              <a:latin typeface="Kuba Reczny 2005" pitchFamily="2" charset="0"/>
            </a:endParaRPr>
          </a:p>
          <a:p>
            <a:pPr>
              <a:buNone/>
            </a:pPr>
            <a:endParaRPr lang="pl-PL" dirty="0">
              <a:solidFill>
                <a:schemeClr val="bg1"/>
              </a:solidFill>
              <a:latin typeface="Kuba Reczny 2005" pitchFamily="2"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28596" y="428604"/>
            <a:ext cx="8229600" cy="1143000"/>
          </a:xfrm>
        </p:spPr>
        <p:txBody>
          <a:bodyPr>
            <a:noAutofit/>
          </a:bodyPr>
          <a:lstStyle/>
          <a:p>
            <a:r>
              <a:rPr lang="pl-PL" sz="3600" b="1" dirty="0" smtClean="0">
                <a:solidFill>
                  <a:schemeClr val="bg1"/>
                </a:solidFill>
                <a:latin typeface="Kuba Reczny 2005" pitchFamily="2" charset="0"/>
              </a:rPr>
              <a:t/>
            </a:r>
            <a:br>
              <a:rPr lang="pl-PL" sz="3600" b="1" dirty="0" smtClean="0">
                <a:solidFill>
                  <a:schemeClr val="bg1"/>
                </a:solidFill>
                <a:latin typeface="Kuba Reczny 2005" pitchFamily="2" charset="0"/>
              </a:rPr>
            </a:br>
            <a:r>
              <a:rPr lang="pl-PL" sz="3600" b="1" dirty="0" smtClean="0">
                <a:solidFill>
                  <a:schemeClr val="bg1"/>
                </a:solidFill>
                <a:latin typeface="Kuba Reczny 2005" pitchFamily="2" charset="0"/>
              </a:rPr>
              <a:t>„Koszmar </a:t>
            </a:r>
            <a:r>
              <a:rPr lang="pl-PL" sz="3600" b="1" dirty="0">
                <a:solidFill>
                  <a:schemeClr val="bg1"/>
                </a:solidFill>
                <a:latin typeface="Kuba Reczny 2005" pitchFamily="2" charset="0"/>
              </a:rPr>
              <a:t>z ulicy </a:t>
            </a:r>
            <a:r>
              <a:rPr lang="pl-PL" sz="3600" b="1" dirty="0" smtClean="0">
                <a:solidFill>
                  <a:schemeClr val="bg1"/>
                </a:solidFill>
                <a:latin typeface="Kuba Reczny 2005" pitchFamily="2" charset="0"/>
              </a:rPr>
              <a:t>Wiązów” </a:t>
            </a:r>
            <a:r>
              <a:rPr lang="pl-PL" sz="3600" dirty="0" smtClean="0">
                <a:solidFill>
                  <a:schemeClr val="bg1"/>
                </a:solidFill>
                <a:latin typeface="Kuba Reczny 2005" pitchFamily="2" charset="0"/>
              </a:rPr>
              <a:t>(1984</a:t>
            </a:r>
            <a:r>
              <a:rPr lang="pl-PL" sz="3600" dirty="0">
                <a:solidFill>
                  <a:schemeClr val="bg1"/>
                </a:solidFill>
                <a:latin typeface="Kuba Reczny 2005" pitchFamily="2" charset="0"/>
              </a:rPr>
              <a:t>), </a:t>
            </a:r>
            <a:r>
              <a:rPr lang="pl-PL" sz="3600" dirty="0" smtClean="0">
                <a:solidFill>
                  <a:schemeClr val="bg1"/>
                </a:solidFill>
                <a:latin typeface="Kuba Reczny 2005" pitchFamily="2" charset="0"/>
              </a:rPr>
              <a:t/>
            </a:r>
            <a:br>
              <a:rPr lang="pl-PL" sz="3600" dirty="0" smtClean="0">
                <a:solidFill>
                  <a:schemeClr val="bg1"/>
                </a:solidFill>
                <a:latin typeface="Kuba Reczny 2005" pitchFamily="2" charset="0"/>
              </a:rPr>
            </a:br>
            <a:r>
              <a:rPr lang="pl-PL" sz="3600" dirty="0" smtClean="0">
                <a:solidFill>
                  <a:schemeClr val="bg1"/>
                </a:solidFill>
                <a:latin typeface="Kuba Reczny 2005" pitchFamily="2" charset="0"/>
              </a:rPr>
              <a:t>reż</a:t>
            </a:r>
            <a:r>
              <a:rPr lang="pl-PL" sz="3600" dirty="0">
                <a:solidFill>
                  <a:schemeClr val="bg1"/>
                </a:solidFill>
                <a:latin typeface="Kuba Reczny 2005" pitchFamily="2" charset="0"/>
              </a:rPr>
              <a:t>. </a:t>
            </a:r>
            <a:r>
              <a:rPr lang="pl-PL" sz="3600" dirty="0" err="1">
                <a:solidFill>
                  <a:schemeClr val="bg1"/>
                </a:solidFill>
                <a:latin typeface="Kuba Reczny 2005" pitchFamily="2" charset="0"/>
              </a:rPr>
              <a:t>Wes</a:t>
            </a:r>
            <a:r>
              <a:rPr lang="pl-PL" sz="3600" dirty="0">
                <a:solidFill>
                  <a:schemeClr val="bg1"/>
                </a:solidFill>
                <a:latin typeface="Kuba Reczny 2005" pitchFamily="2" charset="0"/>
              </a:rPr>
              <a:t> </a:t>
            </a:r>
            <a:r>
              <a:rPr lang="pl-PL" sz="3600" dirty="0" err="1">
                <a:solidFill>
                  <a:schemeClr val="bg1"/>
                </a:solidFill>
                <a:latin typeface="Kuba Reczny 2005" pitchFamily="2" charset="0"/>
              </a:rPr>
              <a:t>Craven</a:t>
            </a:r>
            <a:r>
              <a:rPr lang="pl-PL" sz="3600" dirty="0">
                <a:solidFill>
                  <a:schemeClr val="bg1"/>
                </a:solidFill>
                <a:latin typeface="Kuba Reczny 2005" pitchFamily="2" charset="0"/>
              </a:rPr>
              <a:t/>
            </a:r>
            <a:br>
              <a:rPr lang="pl-PL" sz="3600" dirty="0">
                <a:solidFill>
                  <a:schemeClr val="bg1"/>
                </a:solidFill>
                <a:latin typeface="Kuba Reczny 2005" pitchFamily="2" charset="0"/>
              </a:rPr>
            </a:br>
            <a:endParaRPr lang="pl-PL" sz="3600" dirty="0">
              <a:solidFill>
                <a:schemeClr val="bg1"/>
              </a:solidFill>
              <a:latin typeface="Kuba Reczny 2005" pitchFamily="2" charset="0"/>
            </a:endParaRPr>
          </a:p>
        </p:txBody>
      </p:sp>
      <p:pic>
        <p:nvPicPr>
          <p:cNvPr id="4" name="Symbol zastępczy zawartości 3" descr="koszmar.jpg"/>
          <p:cNvPicPr>
            <a:picLocks noGrp="1" noChangeAspect="1"/>
          </p:cNvPicPr>
          <p:nvPr>
            <p:ph idx="1"/>
          </p:nvPr>
        </p:nvPicPr>
        <p:blipFill>
          <a:blip r:embed="rId2" cstate="print"/>
          <a:stretch>
            <a:fillRect/>
          </a:stretch>
        </p:blipFill>
        <p:spPr>
          <a:xfrm>
            <a:off x="2428860" y="1785926"/>
            <a:ext cx="4214842" cy="45259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5400" b="1" dirty="0">
                <a:solidFill>
                  <a:schemeClr val="bg1"/>
                </a:solidFill>
                <a:latin typeface="Kuba Reczny 2005" pitchFamily="2" charset="0"/>
              </a:rPr>
              <a:t/>
            </a:r>
            <a:br>
              <a:rPr lang="pl-PL" sz="5400" b="1" dirty="0">
                <a:solidFill>
                  <a:schemeClr val="bg1"/>
                </a:solidFill>
                <a:latin typeface="Kuba Reczny 2005" pitchFamily="2" charset="0"/>
              </a:rPr>
            </a:br>
            <a:r>
              <a:rPr lang="pl-PL" sz="5400" b="1" dirty="0" smtClean="0">
                <a:solidFill>
                  <a:schemeClr val="bg1"/>
                </a:solidFill>
                <a:latin typeface="Kuba Reczny 2005" pitchFamily="2" charset="0"/>
              </a:rPr>
              <a:t>THRILLER</a:t>
            </a:r>
            <a:br>
              <a:rPr lang="pl-PL" sz="5400" b="1" dirty="0" smtClean="0">
                <a:solidFill>
                  <a:schemeClr val="bg1"/>
                </a:solidFill>
                <a:latin typeface="Kuba Reczny 2005" pitchFamily="2" charset="0"/>
              </a:rPr>
            </a:br>
            <a:endParaRPr lang="pl-PL" sz="5400" b="1" dirty="0">
              <a:solidFill>
                <a:schemeClr val="bg1"/>
              </a:solidFill>
              <a:latin typeface="Kuba Reczny 2005" pitchFamily="2" charset="0"/>
            </a:endParaRPr>
          </a:p>
        </p:txBody>
      </p:sp>
      <p:sp>
        <p:nvSpPr>
          <p:cNvPr id="3" name="Symbol zastępczy zawartości 2"/>
          <p:cNvSpPr>
            <a:spLocks noGrp="1"/>
          </p:cNvSpPr>
          <p:nvPr>
            <p:ph idx="1"/>
          </p:nvPr>
        </p:nvSpPr>
        <p:spPr>
          <a:xfrm>
            <a:off x="1763688" y="1699592"/>
            <a:ext cx="7380312" cy="5257800"/>
          </a:xfrm>
        </p:spPr>
        <p:txBody>
          <a:bodyPr>
            <a:normAutofit fontScale="25000" lnSpcReduction="20000"/>
          </a:bodyPr>
          <a:lstStyle/>
          <a:p>
            <a:pPr>
              <a:buNone/>
            </a:pPr>
            <a:r>
              <a:rPr lang="pl-PL" dirty="0" smtClean="0">
                <a:solidFill>
                  <a:schemeClr val="bg1"/>
                </a:solidFill>
                <a:latin typeface="Kuba Reczny 2005" pitchFamily="2" charset="0"/>
              </a:rPr>
              <a:t>	</a:t>
            </a:r>
            <a:r>
              <a:rPr lang="pl-PL" sz="9600" dirty="0" smtClean="0">
                <a:solidFill>
                  <a:schemeClr val="bg1"/>
                </a:solidFill>
                <a:latin typeface="Kuba Reczny 2005" pitchFamily="2" charset="0"/>
              </a:rPr>
              <a:t>Thriller </a:t>
            </a:r>
            <a:r>
              <a:rPr lang="pl-PL" sz="9600" dirty="0">
                <a:solidFill>
                  <a:schemeClr val="bg1"/>
                </a:solidFill>
                <a:latin typeface="Kuba Reczny 2005" pitchFamily="2" charset="0"/>
              </a:rPr>
              <a:t>to specyficzny gatunek. Trudno rozpoznać go na pierwszy rzut oka. Zwykle dopiero po pewnym czasie można stwierdzić czy film jest thrillerem. Przynależność do tego gatunku nie zależy od tematyki czy fabuły, ale raczej od stylu. </a:t>
            </a:r>
            <a:endParaRPr lang="pl-PL" sz="9600" dirty="0" smtClean="0">
              <a:solidFill>
                <a:schemeClr val="bg1"/>
              </a:solidFill>
              <a:latin typeface="Kuba Reczny 2005" pitchFamily="2" charset="0"/>
            </a:endParaRPr>
          </a:p>
          <a:p>
            <a:pPr>
              <a:buNone/>
            </a:pPr>
            <a:r>
              <a:rPr lang="pl-PL" sz="9600" b="1" dirty="0" smtClean="0">
                <a:solidFill>
                  <a:schemeClr val="bg1"/>
                </a:solidFill>
                <a:latin typeface="Kuba Reczny 2005" pitchFamily="2" charset="0"/>
              </a:rPr>
              <a:t>Podstawowe </a:t>
            </a:r>
            <a:r>
              <a:rPr lang="pl-PL" sz="9600" b="1" dirty="0">
                <a:solidFill>
                  <a:schemeClr val="bg1"/>
                </a:solidFill>
                <a:latin typeface="Kuba Reczny 2005" pitchFamily="2" charset="0"/>
              </a:rPr>
              <a:t>elementy thrillera to</a:t>
            </a:r>
            <a:r>
              <a:rPr lang="pl-PL" sz="9600" dirty="0" smtClean="0">
                <a:solidFill>
                  <a:schemeClr val="bg1"/>
                </a:solidFill>
                <a:latin typeface="Kuba Reczny 2005" pitchFamily="2" charset="0"/>
              </a:rPr>
              <a:t>:</a:t>
            </a:r>
            <a:endParaRPr lang="pl-PL" sz="9600" dirty="0">
              <a:solidFill>
                <a:schemeClr val="bg1"/>
              </a:solidFill>
              <a:latin typeface="Kuba Reczny 2005" pitchFamily="2" charset="0"/>
            </a:endParaRPr>
          </a:p>
          <a:p>
            <a:r>
              <a:rPr lang="pl-PL" sz="9600" dirty="0">
                <a:solidFill>
                  <a:schemeClr val="bg1"/>
                </a:solidFill>
                <a:latin typeface="Kuba Reczny 2005" pitchFamily="2" charset="0"/>
              </a:rPr>
              <a:t>- zwykły człowiek, nie przeszkolony do walki z przestępczością, musi stanąć w obliczu niebezpieczeństwa, sam musi zmierzyć się ze złem, nie może liczyć na pomoc np. policji, często nawet nikt mu nie wierzy;</a:t>
            </a:r>
          </a:p>
          <a:p>
            <a:r>
              <a:rPr lang="pl-PL" sz="9600" dirty="0">
                <a:solidFill>
                  <a:schemeClr val="bg1"/>
                </a:solidFill>
                <a:latin typeface="Kuba Reczny 2005" pitchFamily="2" charset="0"/>
              </a:rPr>
              <a:t>- tajemnica zbrodni (morderstwo, porwanie itp.); </a:t>
            </a:r>
          </a:p>
          <a:p>
            <a:r>
              <a:rPr lang="pl-PL" sz="9600" dirty="0">
                <a:solidFill>
                  <a:schemeClr val="bg1"/>
                </a:solidFill>
                <a:latin typeface="Kuba Reczny 2005" pitchFamily="2" charset="0"/>
              </a:rPr>
              <a:t>- motyw odcięcia od świata (tajemnicze miasteczko, dom na odludziu, jakaś inna zamknięta przestrzeń, z której trudno się wydostać); </a:t>
            </a:r>
          </a:p>
          <a:p>
            <a:r>
              <a:rPr lang="pl-PL" sz="9600" dirty="0">
                <a:solidFill>
                  <a:schemeClr val="bg1"/>
                </a:solidFill>
                <a:latin typeface="Kuba Reczny 2005" pitchFamily="2" charset="0"/>
              </a:rPr>
              <a:t>- wyścig z czasem (bohater ma niewiele czasu na rozwiązanie problemu);</a:t>
            </a:r>
          </a:p>
          <a:p>
            <a:r>
              <a:rPr lang="pl-PL" sz="9600" dirty="0">
                <a:solidFill>
                  <a:schemeClr val="bg1"/>
                </a:solidFill>
                <a:latin typeface="Kuba Reczny 2005" pitchFamily="2" charset="0"/>
              </a:rPr>
              <a:t>- mroczny klimat, atmosfera zagrożenia</a:t>
            </a:r>
            <a:r>
              <a:rPr lang="pl-PL" sz="9600" dirty="0" smtClean="0">
                <a:solidFill>
                  <a:schemeClr val="bg1"/>
                </a:solidFill>
                <a:latin typeface="Kuba Reczny 2005" pitchFamily="2" charset="0"/>
              </a:rPr>
              <a:t>.</a:t>
            </a:r>
          </a:p>
          <a:p>
            <a:pPr>
              <a:buNone/>
            </a:pPr>
            <a:endParaRPr lang="pl-PL" sz="8400" dirty="0">
              <a:solidFill>
                <a:schemeClr val="bg1"/>
              </a:solidFill>
              <a:latin typeface="Kuba Reczny 2005" pitchFamily="2" charset="0"/>
            </a:endParaRPr>
          </a:p>
          <a:p>
            <a:endParaRPr lang="pl-PL" sz="8400" dirty="0" smtClean="0">
              <a:solidFill>
                <a:schemeClr val="bg1"/>
              </a:solidFill>
              <a:latin typeface="Kuba Reczny 2005" pitchFamily="2" charset="0"/>
            </a:endParaRPr>
          </a:p>
          <a:p>
            <a:pPr>
              <a:buNone/>
            </a:pPr>
            <a:endParaRPr lang="pl-PL" sz="8400" dirty="0" smtClean="0">
              <a:solidFill>
                <a:schemeClr val="bg1"/>
              </a:solidFill>
              <a:latin typeface="Kuba Reczny 2005" pitchFamily="2" charset="0"/>
            </a:endParaRPr>
          </a:p>
          <a:p>
            <a:endParaRPr lang="pl-PL" dirty="0">
              <a:solidFill>
                <a:schemeClr val="bg1"/>
              </a:solidFill>
              <a:latin typeface="Kuba Reczny 2005"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547664" y="274638"/>
            <a:ext cx="7139136" cy="1143000"/>
          </a:xfrm>
        </p:spPr>
        <p:txBody>
          <a:bodyPr>
            <a:normAutofit fontScale="90000"/>
          </a:bodyPr>
          <a:lstStyle/>
          <a:p>
            <a:r>
              <a:rPr lang="pl-PL" b="1" dirty="0" smtClean="0">
                <a:solidFill>
                  <a:schemeClr val="bg1"/>
                </a:solidFill>
                <a:latin typeface="Kuba Reczny 2005" pitchFamily="2" charset="0"/>
              </a:rPr>
              <a:t>„</a:t>
            </a:r>
            <a:r>
              <a:rPr lang="de-DE" b="1" dirty="0" err="1" smtClean="0">
                <a:solidFill>
                  <a:schemeClr val="bg1"/>
                </a:solidFill>
                <a:latin typeface="Kuba Reczny 2005" pitchFamily="2" charset="0"/>
              </a:rPr>
              <a:t>Szczęki</a:t>
            </a:r>
            <a:r>
              <a:rPr lang="pl-PL" b="1" dirty="0" smtClean="0">
                <a:solidFill>
                  <a:schemeClr val="bg1"/>
                </a:solidFill>
                <a:latin typeface="Kuba Reczny 2005" pitchFamily="2" charset="0"/>
              </a:rPr>
              <a:t>”</a:t>
            </a:r>
            <a:r>
              <a:rPr lang="de-DE" b="1" dirty="0" smtClean="0">
                <a:solidFill>
                  <a:schemeClr val="bg1"/>
                </a:solidFill>
                <a:latin typeface="Kuba Reczny 2005" pitchFamily="2" charset="0"/>
              </a:rPr>
              <a:t> </a:t>
            </a:r>
            <a:r>
              <a:rPr lang="de-DE" dirty="0" smtClean="0">
                <a:solidFill>
                  <a:schemeClr val="bg1"/>
                </a:solidFill>
                <a:latin typeface="Kuba Reczny 2005" pitchFamily="2" charset="0"/>
              </a:rPr>
              <a:t>(1975</a:t>
            </a:r>
            <a:r>
              <a:rPr lang="de-DE" dirty="0">
                <a:solidFill>
                  <a:schemeClr val="bg1"/>
                </a:solidFill>
                <a:latin typeface="Kuba Reczny 2005" pitchFamily="2" charset="0"/>
              </a:rPr>
              <a:t>), </a:t>
            </a:r>
            <a:r>
              <a:rPr lang="de-DE" dirty="0" err="1">
                <a:solidFill>
                  <a:schemeClr val="bg1"/>
                </a:solidFill>
                <a:latin typeface="Kuba Reczny 2005" pitchFamily="2" charset="0"/>
              </a:rPr>
              <a:t>reż</a:t>
            </a:r>
            <a:r>
              <a:rPr lang="de-DE" dirty="0">
                <a:solidFill>
                  <a:schemeClr val="bg1"/>
                </a:solidFill>
                <a:latin typeface="Kuba Reczny 2005" pitchFamily="2" charset="0"/>
              </a:rPr>
              <a:t>. Steven </a:t>
            </a:r>
            <a:r>
              <a:rPr lang="de-DE" dirty="0" err="1" smtClean="0">
                <a:solidFill>
                  <a:schemeClr val="bg1"/>
                </a:solidFill>
                <a:latin typeface="Kuba Reczny 2005" pitchFamily="2" charset="0"/>
              </a:rPr>
              <a:t>Spielbe</a:t>
            </a:r>
            <a:endParaRPr lang="pl-PL" dirty="0">
              <a:solidFill>
                <a:schemeClr val="bg1"/>
              </a:solidFill>
              <a:latin typeface="Kuba Reczny 2005" pitchFamily="2" charset="0"/>
            </a:endParaRPr>
          </a:p>
        </p:txBody>
      </p:sp>
      <p:pic>
        <p:nvPicPr>
          <p:cNvPr id="4" name="Symbol zastępczy zawartości 3" descr="szczeki.jpg"/>
          <p:cNvPicPr>
            <a:picLocks noGrp="1" noChangeAspect="1"/>
          </p:cNvPicPr>
          <p:nvPr>
            <p:ph idx="1"/>
          </p:nvPr>
        </p:nvPicPr>
        <p:blipFill>
          <a:blip r:embed="rId2" cstate="print"/>
          <a:stretch>
            <a:fillRect/>
          </a:stretch>
        </p:blipFill>
        <p:spPr>
          <a:xfrm>
            <a:off x="2987824" y="1916832"/>
            <a:ext cx="3162300" cy="452437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547664" y="274638"/>
            <a:ext cx="7139136" cy="1143000"/>
          </a:xfrm>
        </p:spPr>
        <p:txBody>
          <a:bodyPr/>
          <a:lstStyle/>
          <a:p>
            <a:r>
              <a:rPr lang="pl-PL" b="1" dirty="0" smtClean="0">
                <a:solidFill>
                  <a:schemeClr val="bg1"/>
                </a:solidFill>
                <a:latin typeface="Kuba Reczny 2005" pitchFamily="2" charset="0"/>
              </a:rPr>
              <a:t>FILMY KATASTROFICZNE</a:t>
            </a:r>
            <a:endParaRPr lang="pl-PL" b="1" dirty="0">
              <a:solidFill>
                <a:schemeClr val="bg1"/>
              </a:solidFill>
              <a:latin typeface="Kuba Reczny 2005" pitchFamily="2" charset="0"/>
            </a:endParaRPr>
          </a:p>
        </p:txBody>
      </p:sp>
      <p:sp>
        <p:nvSpPr>
          <p:cNvPr id="3" name="Symbol zastępczy zawartości 2"/>
          <p:cNvSpPr>
            <a:spLocks noGrp="1"/>
          </p:cNvSpPr>
          <p:nvPr>
            <p:ph idx="1"/>
          </p:nvPr>
        </p:nvSpPr>
        <p:spPr>
          <a:xfrm>
            <a:off x="1547664" y="1772816"/>
            <a:ext cx="7139136" cy="4824536"/>
          </a:xfrm>
        </p:spPr>
        <p:txBody>
          <a:bodyPr>
            <a:normAutofit lnSpcReduction="10000"/>
          </a:bodyPr>
          <a:lstStyle/>
          <a:p>
            <a:pPr>
              <a:buNone/>
            </a:pPr>
            <a:r>
              <a:rPr lang="pl-PL" dirty="0" smtClean="0">
                <a:solidFill>
                  <a:schemeClr val="bg1"/>
                </a:solidFill>
                <a:latin typeface="Kuba Reczny 2005" pitchFamily="2" charset="0"/>
              </a:rPr>
              <a:t>	Tematem </a:t>
            </a:r>
            <a:r>
              <a:rPr lang="pl-PL" dirty="0">
                <a:solidFill>
                  <a:schemeClr val="bg1"/>
                </a:solidFill>
                <a:latin typeface="Kuba Reczny 2005" pitchFamily="2" charset="0"/>
              </a:rPr>
              <a:t>tych filmów jest przedstawienie ludzkich charakterów w obliczu </a:t>
            </a:r>
            <a:r>
              <a:rPr lang="pl-PL" dirty="0" smtClean="0">
                <a:solidFill>
                  <a:schemeClr val="bg1"/>
                </a:solidFill>
                <a:latin typeface="Kuba Reczny 2005" pitchFamily="2" charset="0"/>
              </a:rPr>
              <a:t>niebezpieczeństwa. Ludzie </a:t>
            </a:r>
            <a:r>
              <a:rPr lang="pl-PL" dirty="0">
                <a:solidFill>
                  <a:schemeClr val="bg1"/>
                </a:solidFill>
                <a:latin typeface="Kuba Reczny 2005" pitchFamily="2" charset="0"/>
              </a:rPr>
              <a:t>dokonują dramatycznych wyborów, aby przetrwać niektórzy nie dbają o innych, ale zawsze znajdą się tacy, którzy zorganizują akcję ratunkową i pomogą poszkodowanym, mimo że na co dzień nie zajmują się ratowaniem ludzi (np. podczas pożaru nie tylko strażacy wykazują się odwagą).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547664" y="274638"/>
            <a:ext cx="7139136" cy="1143000"/>
          </a:xfrm>
        </p:spPr>
        <p:txBody>
          <a:bodyPr>
            <a:normAutofit fontScale="90000"/>
          </a:bodyPr>
          <a:lstStyle/>
          <a:p>
            <a:r>
              <a:rPr lang="pl-PL" b="1" dirty="0" smtClean="0">
                <a:solidFill>
                  <a:schemeClr val="bg1"/>
                </a:solidFill>
                <a:latin typeface="Kuba Reczny 2005" pitchFamily="2" charset="0"/>
              </a:rPr>
              <a:t>„</a:t>
            </a:r>
            <a:r>
              <a:rPr lang="en-US" b="1" dirty="0" err="1" smtClean="0">
                <a:solidFill>
                  <a:schemeClr val="bg1"/>
                </a:solidFill>
                <a:latin typeface="Kuba Reczny 2005" pitchFamily="2" charset="0"/>
              </a:rPr>
              <a:t>Pojutrze</a:t>
            </a:r>
            <a:r>
              <a:rPr lang="pl-PL" b="1" dirty="0" smtClean="0">
                <a:solidFill>
                  <a:schemeClr val="bg1"/>
                </a:solidFill>
                <a:latin typeface="Kuba Reczny 2005" pitchFamily="2" charset="0"/>
              </a:rPr>
              <a:t>”</a:t>
            </a:r>
            <a:r>
              <a:rPr lang="en-US" dirty="0" smtClean="0">
                <a:solidFill>
                  <a:schemeClr val="bg1"/>
                </a:solidFill>
                <a:latin typeface="Kuba Reczny 2005" pitchFamily="2" charset="0"/>
              </a:rPr>
              <a:t> (2004</a:t>
            </a:r>
            <a:r>
              <a:rPr lang="en-US" dirty="0">
                <a:solidFill>
                  <a:schemeClr val="bg1"/>
                </a:solidFill>
                <a:latin typeface="Kuba Reczny 2005" pitchFamily="2" charset="0"/>
              </a:rPr>
              <a:t>) </a:t>
            </a:r>
            <a:r>
              <a:rPr lang="en-US" dirty="0" err="1" smtClean="0">
                <a:solidFill>
                  <a:schemeClr val="bg1"/>
                </a:solidFill>
                <a:latin typeface="Kuba Reczny 2005" pitchFamily="2" charset="0"/>
              </a:rPr>
              <a:t>Rolanda</a:t>
            </a:r>
            <a:r>
              <a:rPr lang="en-US" dirty="0" smtClean="0">
                <a:solidFill>
                  <a:schemeClr val="bg1"/>
                </a:solidFill>
                <a:latin typeface="Kuba Reczny 2005" pitchFamily="2" charset="0"/>
              </a:rPr>
              <a:t> </a:t>
            </a:r>
            <a:r>
              <a:rPr lang="en-US" dirty="0" err="1">
                <a:solidFill>
                  <a:schemeClr val="bg1"/>
                </a:solidFill>
                <a:latin typeface="Kuba Reczny 2005" pitchFamily="2" charset="0"/>
              </a:rPr>
              <a:t>Emmericha</a:t>
            </a:r>
            <a:endParaRPr lang="pl-PL" dirty="0">
              <a:solidFill>
                <a:schemeClr val="bg1"/>
              </a:solidFill>
              <a:latin typeface="Kuba Reczny 2005" pitchFamily="2" charset="0"/>
            </a:endParaRPr>
          </a:p>
        </p:txBody>
      </p:sp>
      <p:pic>
        <p:nvPicPr>
          <p:cNvPr id="4" name="Symbol zastępczy zawartości 3" descr="pojutrze.jpg"/>
          <p:cNvPicPr>
            <a:picLocks noGrp="1" noChangeAspect="1"/>
          </p:cNvPicPr>
          <p:nvPr>
            <p:ph idx="1"/>
          </p:nvPr>
        </p:nvPicPr>
        <p:blipFill>
          <a:blip r:embed="rId2" cstate="print"/>
          <a:stretch>
            <a:fillRect/>
          </a:stretch>
        </p:blipFill>
        <p:spPr>
          <a:xfrm>
            <a:off x="2123728" y="1984024"/>
            <a:ext cx="5786478" cy="4873976"/>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691680" y="274638"/>
            <a:ext cx="6995120" cy="1143000"/>
          </a:xfrm>
        </p:spPr>
        <p:txBody>
          <a:bodyPr>
            <a:normAutofit fontScale="90000"/>
          </a:bodyPr>
          <a:lstStyle/>
          <a:p>
            <a:r>
              <a:rPr lang="pl-PL" b="1" dirty="0" smtClean="0">
                <a:solidFill>
                  <a:schemeClr val="bg1"/>
                </a:solidFill>
                <a:latin typeface="Kuba Reczny 2005" pitchFamily="2" charset="0"/>
              </a:rPr>
              <a:t>FILMY HISTORYCZNO-KOSTIUMOWE</a:t>
            </a:r>
            <a:endParaRPr lang="pl-PL" b="1" dirty="0">
              <a:solidFill>
                <a:schemeClr val="bg1"/>
              </a:solidFill>
              <a:latin typeface="Kuba Reczny 2005" pitchFamily="2" charset="0"/>
            </a:endParaRPr>
          </a:p>
        </p:txBody>
      </p:sp>
      <p:sp>
        <p:nvSpPr>
          <p:cNvPr id="3" name="Symbol zastępczy zawartości 2"/>
          <p:cNvSpPr>
            <a:spLocks noGrp="1"/>
          </p:cNvSpPr>
          <p:nvPr>
            <p:ph idx="1"/>
          </p:nvPr>
        </p:nvSpPr>
        <p:spPr>
          <a:xfrm>
            <a:off x="1619672" y="1711349"/>
            <a:ext cx="7067128" cy="4525963"/>
          </a:xfrm>
        </p:spPr>
        <p:txBody>
          <a:bodyPr/>
          <a:lstStyle/>
          <a:p>
            <a:pPr>
              <a:buNone/>
            </a:pPr>
            <a:r>
              <a:rPr lang="pl-PL" dirty="0" smtClean="0">
                <a:solidFill>
                  <a:schemeClr val="bg1"/>
                </a:solidFill>
                <a:latin typeface="Kuba Reczny 2005" pitchFamily="2" charset="0"/>
              </a:rPr>
              <a:t>Filmy oparte na wydarzeniach historycznych, np. </a:t>
            </a:r>
          </a:p>
          <a:p>
            <a:pPr>
              <a:buNone/>
            </a:pPr>
            <a:r>
              <a:rPr lang="pl-PL" b="1" dirty="0" smtClean="0">
                <a:solidFill>
                  <a:schemeClr val="bg1"/>
                </a:solidFill>
                <a:latin typeface="Kuba Reczny 2005" pitchFamily="2" charset="0"/>
              </a:rPr>
              <a:t>„</a:t>
            </a:r>
            <a:r>
              <a:rPr lang="en-US" b="1" dirty="0" smtClean="0">
                <a:solidFill>
                  <a:schemeClr val="bg1"/>
                </a:solidFill>
                <a:latin typeface="Kuba Reczny 2005" pitchFamily="2" charset="0"/>
              </a:rPr>
              <a:t>Gladiator</a:t>
            </a:r>
            <a:r>
              <a:rPr lang="pl-PL" b="1" dirty="0" smtClean="0">
                <a:solidFill>
                  <a:schemeClr val="bg1"/>
                </a:solidFill>
                <a:latin typeface="Kuba Reczny 2005" pitchFamily="2" charset="0"/>
              </a:rPr>
              <a:t>”</a:t>
            </a:r>
            <a:r>
              <a:rPr lang="en-US" dirty="0" smtClean="0">
                <a:solidFill>
                  <a:schemeClr val="bg1"/>
                </a:solidFill>
                <a:latin typeface="Kuba Reczny 2005" pitchFamily="2" charset="0"/>
              </a:rPr>
              <a:t> </a:t>
            </a:r>
            <a:r>
              <a:rPr lang="en-US" dirty="0">
                <a:solidFill>
                  <a:schemeClr val="bg1"/>
                </a:solidFill>
                <a:latin typeface="Kuba Reczny 2005" pitchFamily="2" charset="0"/>
              </a:rPr>
              <a:t>(2000), </a:t>
            </a:r>
            <a:r>
              <a:rPr lang="en-US" dirty="0" err="1">
                <a:solidFill>
                  <a:schemeClr val="bg1"/>
                </a:solidFill>
                <a:latin typeface="Kuba Reczny 2005" pitchFamily="2" charset="0"/>
              </a:rPr>
              <a:t>reż</a:t>
            </a:r>
            <a:r>
              <a:rPr lang="en-US" dirty="0">
                <a:solidFill>
                  <a:schemeClr val="bg1"/>
                </a:solidFill>
                <a:latin typeface="Kuba Reczny 2005" pitchFamily="2" charset="0"/>
              </a:rPr>
              <a:t>. Ridley </a:t>
            </a:r>
            <a:r>
              <a:rPr lang="en-US" dirty="0" smtClean="0">
                <a:solidFill>
                  <a:schemeClr val="bg1"/>
                </a:solidFill>
                <a:latin typeface="Kuba Reczny 2005" pitchFamily="2" charset="0"/>
              </a:rPr>
              <a:t>Scott </a:t>
            </a:r>
            <a:endParaRPr lang="pl-PL" dirty="0" smtClean="0">
              <a:solidFill>
                <a:schemeClr val="bg1"/>
              </a:solidFill>
              <a:latin typeface="Kuba Reczny 2005" pitchFamily="2" charset="0"/>
            </a:endParaRPr>
          </a:p>
          <a:p>
            <a:pPr>
              <a:buNone/>
            </a:pPr>
            <a:endParaRPr lang="pl-PL" dirty="0">
              <a:solidFill>
                <a:schemeClr val="bg1"/>
              </a:solidFill>
              <a:latin typeface="Kuba Reczny 2005" pitchFamily="2" charset="0"/>
            </a:endParaRPr>
          </a:p>
        </p:txBody>
      </p:sp>
      <p:pic>
        <p:nvPicPr>
          <p:cNvPr id="4" name="Obraz 3" descr="gladiator-08.jpg"/>
          <p:cNvPicPr>
            <a:picLocks noChangeAspect="1"/>
          </p:cNvPicPr>
          <p:nvPr/>
        </p:nvPicPr>
        <p:blipFill>
          <a:blip r:embed="rId2" cstate="print"/>
          <a:stretch>
            <a:fillRect/>
          </a:stretch>
        </p:blipFill>
        <p:spPr>
          <a:xfrm>
            <a:off x="2071670" y="2928934"/>
            <a:ext cx="4907102" cy="368032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188640"/>
            <a:ext cx="8229600" cy="1143000"/>
          </a:xfrm>
        </p:spPr>
        <p:txBody>
          <a:bodyPr>
            <a:normAutofit/>
          </a:bodyPr>
          <a:lstStyle/>
          <a:p>
            <a:r>
              <a:rPr lang="pl-PL" sz="5400" b="1" dirty="0" smtClean="0">
                <a:solidFill>
                  <a:schemeClr val="bg1"/>
                </a:solidFill>
                <a:latin typeface="Kuba Reczny 2005" pitchFamily="2" charset="0"/>
              </a:rPr>
              <a:t>Film </a:t>
            </a:r>
            <a:r>
              <a:rPr lang="pl-PL" sz="5400" b="1" dirty="0" smtClean="0">
                <a:solidFill>
                  <a:schemeClr val="bg1"/>
                </a:solidFill>
                <a:latin typeface="Kuba Reczny 2005" pitchFamily="2" charset="0"/>
              </a:rPr>
              <a:t>sensacyjny</a:t>
            </a:r>
            <a:endParaRPr lang="pl-PL" sz="5400" dirty="0">
              <a:solidFill>
                <a:schemeClr val="bg1"/>
              </a:solidFill>
              <a:latin typeface="Kuba Reczny 2005" pitchFamily="2" charset="0"/>
            </a:endParaRPr>
          </a:p>
        </p:txBody>
      </p:sp>
      <p:sp>
        <p:nvSpPr>
          <p:cNvPr id="3" name="Symbol zastępczy zawartości 2"/>
          <p:cNvSpPr>
            <a:spLocks noGrp="1"/>
          </p:cNvSpPr>
          <p:nvPr>
            <p:ph idx="1"/>
          </p:nvPr>
        </p:nvSpPr>
        <p:spPr>
          <a:xfrm>
            <a:off x="1691680" y="1658218"/>
            <a:ext cx="7005464" cy="5011142"/>
          </a:xfrm>
        </p:spPr>
        <p:txBody>
          <a:bodyPr>
            <a:normAutofit/>
          </a:bodyPr>
          <a:lstStyle/>
          <a:p>
            <a:pPr>
              <a:buNone/>
            </a:pPr>
            <a:r>
              <a:rPr lang="pl-PL" dirty="0" smtClean="0">
                <a:solidFill>
                  <a:schemeClr val="bg1"/>
                </a:solidFill>
                <a:latin typeface="Kuba Reczny 2005" pitchFamily="2" charset="0"/>
              </a:rPr>
              <a:t>	gatunek komercyjnego filmu fabularnego, budzący duże emocje i zainteresowanie widza. Filmy sensacyjne przedstawiają zaskakujące wydarzenia, głównie związane ze światem przestępczym, np. zbrodnia. Jego zadaniem jest dostarczenie rozrywki widzom poprzez pokazywanie sensacji tj. strzelanin, bijatyk, pościgów samochodowych i innych scen kaskaderskich o dużym ładunku napięcia i emocji.</a:t>
            </a:r>
            <a:endParaRPr lang="pl-PL" dirty="0">
              <a:solidFill>
                <a:schemeClr val="bg1"/>
              </a:solidFill>
              <a:latin typeface="Kuba Reczny 2005" pitchFamily="2"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87624" y="274638"/>
            <a:ext cx="7499176" cy="1143000"/>
          </a:xfrm>
        </p:spPr>
        <p:txBody>
          <a:bodyPr>
            <a:normAutofit fontScale="90000"/>
          </a:bodyPr>
          <a:lstStyle/>
          <a:p>
            <a:r>
              <a:rPr lang="pl-PL" b="1" dirty="0" smtClean="0">
                <a:solidFill>
                  <a:schemeClr val="bg1"/>
                </a:solidFill>
                <a:latin typeface="Kuba Reczny 2005" pitchFamily="2" charset="0"/>
              </a:rPr>
              <a:t>„</a:t>
            </a:r>
            <a:r>
              <a:rPr lang="es-ES" b="1" dirty="0" smtClean="0">
                <a:solidFill>
                  <a:schemeClr val="bg1"/>
                </a:solidFill>
                <a:latin typeface="Kuba Reczny 2005" pitchFamily="2" charset="0"/>
              </a:rPr>
              <a:t>Tajemnice </a:t>
            </a:r>
            <a:r>
              <a:rPr lang="pl-PL" b="1" dirty="0" smtClean="0">
                <a:solidFill>
                  <a:schemeClr val="bg1"/>
                </a:solidFill>
                <a:latin typeface="Kuba Reczny 2005" pitchFamily="2" charset="0"/>
              </a:rPr>
              <a:t> </a:t>
            </a:r>
            <a:r>
              <a:rPr lang="es-ES" b="1" dirty="0" smtClean="0">
                <a:solidFill>
                  <a:schemeClr val="bg1"/>
                </a:solidFill>
                <a:latin typeface="Kuba Reczny 2005" pitchFamily="2" charset="0"/>
              </a:rPr>
              <a:t>Los</a:t>
            </a:r>
            <a:r>
              <a:rPr lang="pl-PL" b="1" dirty="0" smtClean="0">
                <a:solidFill>
                  <a:schemeClr val="bg1"/>
                </a:solidFill>
                <a:latin typeface="Kuba Reczny 2005" pitchFamily="2" charset="0"/>
              </a:rPr>
              <a:t> </a:t>
            </a:r>
            <a:r>
              <a:rPr lang="es-ES" b="1" dirty="0" smtClean="0">
                <a:solidFill>
                  <a:schemeClr val="bg1"/>
                </a:solidFill>
                <a:latin typeface="Kuba Reczny 2005" pitchFamily="2" charset="0"/>
              </a:rPr>
              <a:t>Angeles</a:t>
            </a:r>
            <a:r>
              <a:rPr lang="pl-PL" b="1" dirty="0" smtClean="0">
                <a:solidFill>
                  <a:schemeClr val="bg1"/>
                </a:solidFill>
                <a:latin typeface="Kuba Reczny 2005" pitchFamily="2" charset="0"/>
              </a:rPr>
              <a:t>”</a:t>
            </a:r>
            <a:r>
              <a:rPr lang="es-ES" dirty="0" smtClean="0">
                <a:solidFill>
                  <a:schemeClr val="bg1"/>
                </a:solidFill>
                <a:latin typeface="Kuba Reczny 2005" pitchFamily="2" charset="0"/>
              </a:rPr>
              <a:t> </a:t>
            </a:r>
            <a:r>
              <a:rPr lang="es-ES" dirty="0" smtClean="0">
                <a:solidFill>
                  <a:schemeClr val="bg1"/>
                </a:solidFill>
                <a:latin typeface="Kuba Reczny 2005" pitchFamily="2" charset="0"/>
              </a:rPr>
              <a:t>(</a:t>
            </a:r>
            <a:r>
              <a:rPr lang="es-ES" dirty="0" smtClean="0">
                <a:solidFill>
                  <a:schemeClr val="bg1"/>
                </a:solidFill>
                <a:latin typeface="Kuba Reczny 2005" pitchFamily="2" charset="0"/>
              </a:rPr>
              <a:t>1997), </a:t>
            </a:r>
            <a:r>
              <a:rPr lang="pl-PL" dirty="0" smtClean="0">
                <a:solidFill>
                  <a:schemeClr val="bg1"/>
                </a:solidFill>
                <a:latin typeface="Kuba Reczny 2005" pitchFamily="2" charset="0"/>
              </a:rPr>
              <a:t/>
            </a:r>
            <a:br>
              <a:rPr lang="pl-PL" dirty="0" smtClean="0">
                <a:solidFill>
                  <a:schemeClr val="bg1"/>
                </a:solidFill>
                <a:latin typeface="Kuba Reczny 2005" pitchFamily="2" charset="0"/>
              </a:rPr>
            </a:br>
            <a:r>
              <a:rPr lang="es-ES" dirty="0" smtClean="0">
                <a:solidFill>
                  <a:schemeClr val="bg1"/>
                </a:solidFill>
                <a:latin typeface="Kuba Reczny 2005" pitchFamily="2" charset="0"/>
              </a:rPr>
              <a:t>reż</a:t>
            </a:r>
            <a:r>
              <a:rPr lang="es-ES" dirty="0" smtClean="0">
                <a:solidFill>
                  <a:schemeClr val="bg1"/>
                </a:solidFill>
                <a:latin typeface="Kuba Reczny 2005" pitchFamily="2" charset="0"/>
              </a:rPr>
              <a:t>. Curtis </a:t>
            </a:r>
            <a:r>
              <a:rPr lang="es-ES" dirty="0" smtClean="0">
                <a:solidFill>
                  <a:schemeClr val="bg1"/>
                </a:solidFill>
                <a:latin typeface="Kuba Reczny 2005" pitchFamily="2" charset="0"/>
              </a:rPr>
              <a:t>Hanson</a:t>
            </a:r>
            <a:endParaRPr lang="pl-PL" dirty="0">
              <a:solidFill>
                <a:schemeClr val="bg1"/>
              </a:solidFill>
              <a:latin typeface="Kuba Reczny 2005" pitchFamily="2" charset="0"/>
            </a:endParaRPr>
          </a:p>
        </p:txBody>
      </p:sp>
      <p:sp>
        <p:nvSpPr>
          <p:cNvPr id="3" name="Symbol zastępczy zawartości 2"/>
          <p:cNvSpPr>
            <a:spLocks noGrp="1"/>
          </p:cNvSpPr>
          <p:nvPr>
            <p:ph idx="1"/>
          </p:nvPr>
        </p:nvSpPr>
        <p:spPr/>
        <p:txBody>
          <a:bodyPr/>
          <a:lstStyle/>
          <a:p>
            <a:pPr>
              <a:buNone/>
            </a:pPr>
            <a:r>
              <a:rPr lang="es-ES" dirty="0">
                <a:solidFill>
                  <a:schemeClr val="bg1"/>
                </a:solidFill>
                <a:latin typeface="Kuba Reczny 2005" pitchFamily="2" charset="0"/>
              </a:rPr>
              <a:t/>
            </a:r>
            <a:br>
              <a:rPr lang="es-ES" dirty="0">
                <a:solidFill>
                  <a:schemeClr val="bg1"/>
                </a:solidFill>
                <a:latin typeface="Kuba Reczny 2005" pitchFamily="2" charset="0"/>
              </a:rPr>
            </a:br>
            <a:r>
              <a:rPr lang="pl-PL" dirty="0" smtClean="0">
                <a:solidFill>
                  <a:schemeClr val="bg1"/>
                </a:solidFill>
                <a:latin typeface="Kuba Reczny 2005" pitchFamily="2" charset="0"/>
              </a:rPr>
              <a:t>														</a:t>
            </a:r>
            <a:endParaRPr lang="pl-PL" dirty="0">
              <a:solidFill>
                <a:schemeClr val="bg1"/>
              </a:solidFill>
              <a:latin typeface="Kuba Reczny 2005" pitchFamily="2" charset="0"/>
            </a:endParaRPr>
          </a:p>
        </p:txBody>
      </p:sp>
      <p:pic>
        <p:nvPicPr>
          <p:cNvPr id="4" name="Obraz 3" descr="tajemnice LA.jpg"/>
          <p:cNvPicPr>
            <a:picLocks noChangeAspect="1"/>
          </p:cNvPicPr>
          <p:nvPr/>
        </p:nvPicPr>
        <p:blipFill>
          <a:blip r:embed="rId2" cstate="print"/>
          <a:stretch>
            <a:fillRect/>
          </a:stretch>
        </p:blipFill>
        <p:spPr>
          <a:xfrm>
            <a:off x="3779912" y="1768759"/>
            <a:ext cx="3604152" cy="4873217"/>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5400" b="1" dirty="0" smtClean="0">
                <a:solidFill>
                  <a:schemeClr val="bg1"/>
                </a:solidFill>
                <a:latin typeface="Kuba Reczny 2005" pitchFamily="2" charset="0"/>
              </a:rPr>
              <a:t>FILMY WOJENNE</a:t>
            </a:r>
            <a:endParaRPr lang="pl-PL" sz="5400" b="1" dirty="0">
              <a:solidFill>
                <a:schemeClr val="bg1"/>
              </a:solidFill>
              <a:latin typeface="Kuba Reczny 2005" pitchFamily="2" charset="0"/>
            </a:endParaRPr>
          </a:p>
        </p:txBody>
      </p:sp>
      <p:sp>
        <p:nvSpPr>
          <p:cNvPr id="3" name="Symbol zastępczy zawartości 2"/>
          <p:cNvSpPr>
            <a:spLocks noGrp="1"/>
          </p:cNvSpPr>
          <p:nvPr>
            <p:ph idx="1"/>
          </p:nvPr>
        </p:nvSpPr>
        <p:spPr>
          <a:xfrm>
            <a:off x="1619672" y="1672208"/>
            <a:ext cx="7067128" cy="5069160"/>
          </a:xfrm>
        </p:spPr>
        <p:txBody>
          <a:bodyPr>
            <a:normAutofit lnSpcReduction="10000"/>
          </a:bodyPr>
          <a:lstStyle/>
          <a:p>
            <a:pPr>
              <a:buNone/>
            </a:pPr>
            <a:r>
              <a:rPr lang="pl-PL" dirty="0">
                <a:solidFill>
                  <a:schemeClr val="bg1"/>
                </a:solidFill>
                <a:latin typeface="Kuba Reczny 2005" pitchFamily="2" charset="0"/>
              </a:rPr>
              <a:t>Aby film zaliczyć do wojennych musi on </a:t>
            </a:r>
            <a:r>
              <a:rPr lang="pl-PL" dirty="0" smtClean="0">
                <a:solidFill>
                  <a:schemeClr val="bg1"/>
                </a:solidFill>
                <a:latin typeface="Kuba Reczny 2005" pitchFamily="2" charset="0"/>
              </a:rPr>
              <a:t>spełniać cztery </a:t>
            </a:r>
            <a:r>
              <a:rPr lang="pl-PL" dirty="0">
                <a:solidFill>
                  <a:schemeClr val="bg1"/>
                </a:solidFill>
                <a:latin typeface="Kuba Reczny 2005" pitchFamily="2" charset="0"/>
              </a:rPr>
              <a:t>warunki</a:t>
            </a:r>
            <a:r>
              <a:rPr lang="pl-PL" dirty="0" smtClean="0">
                <a:solidFill>
                  <a:schemeClr val="bg1"/>
                </a:solidFill>
                <a:latin typeface="Kuba Reczny 2005" pitchFamily="2" charset="0"/>
              </a:rPr>
              <a:t>:</a:t>
            </a:r>
          </a:p>
          <a:p>
            <a:pPr>
              <a:buNone/>
            </a:pPr>
            <a:r>
              <a:rPr lang="pl-PL" dirty="0" smtClean="0">
                <a:solidFill>
                  <a:schemeClr val="bg1"/>
                </a:solidFill>
                <a:latin typeface="Kuba Reczny 2005" pitchFamily="2" charset="0"/>
              </a:rPr>
              <a:t>1.Powinien </a:t>
            </a:r>
            <a:r>
              <a:rPr lang="pl-PL" dirty="0">
                <a:solidFill>
                  <a:schemeClr val="bg1"/>
                </a:solidFill>
                <a:latin typeface="Kuba Reczny 2005" pitchFamily="2" charset="0"/>
              </a:rPr>
              <a:t>rozgrywać się w czasach od I wojny światowej do czasów </a:t>
            </a:r>
            <a:r>
              <a:rPr lang="pl-PL" dirty="0" smtClean="0">
                <a:solidFill>
                  <a:schemeClr val="bg1"/>
                </a:solidFill>
                <a:latin typeface="Kuba Reczny 2005" pitchFamily="2" charset="0"/>
              </a:rPr>
              <a:t>obecnych.</a:t>
            </a:r>
          </a:p>
          <a:p>
            <a:pPr>
              <a:buNone/>
            </a:pPr>
            <a:r>
              <a:rPr lang="pl-PL" dirty="0" smtClean="0">
                <a:solidFill>
                  <a:schemeClr val="bg1"/>
                </a:solidFill>
                <a:latin typeface="Kuba Reczny 2005" pitchFamily="2" charset="0"/>
              </a:rPr>
              <a:t>2. Głównymi </a:t>
            </a:r>
            <a:r>
              <a:rPr lang="pl-PL" dirty="0">
                <a:solidFill>
                  <a:schemeClr val="bg1"/>
                </a:solidFill>
                <a:latin typeface="Kuba Reczny 2005" pitchFamily="2" charset="0"/>
              </a:rPr>
              <a:t>bohaterami powinni być żołnierze, a nie cywile, nawet jeśli podjęliby walkę</a:t>
            </a:r>
            <a:r>
              <a:rPr lang="pl-PL" dirty="0" smtClean="0">
                <a:solidFill>
                  <a:schemeClr val="bg1"/>
                </a:solidFill>
                <a:latin typeface="Kuba Reczny 2005" pitchFamily="2" charset="0"/>
              </a:rPr>
              <a:t>.</a:t>
            </a:r>
          </a:p>
          <a:p>
            <a:pPr>
              <a:buNone/>
            </a:pPr>
            <a:r>
              <a:rPr lang="pl-PL" dirty="0" smtClean="0">
                <a:solidFill>
                  <a:schemeClr val="bg1"/>
                </a:solidFill>
                <a:latin typeface="Kuba Reczny 2005" pitchFamily="2" charset="0"/>
              </a:rPr>
              <a:t>3. </a:t>
            </a:r>
            <a:r>
              <a:rPr lang="pl-PL" dirty="0">
                <a:solidFill>
                  <a:schemeClr val="bg1"/>
                </a:solidFill>
                <a:latin typeface="Kuba Reczny 2005" pitchFamily="2" charset="0"/>
              </a:rPr>
              <a:t>Filmy wojenne powinny być osadzone w jakimś kontekście </a:t>
            </a:r>
            <a:r>
              <a:rPr lang="pl-PL" dirty="0" smtClean="0">
                <a:solidFill>
                  <a:schemeClr val="bg1"/>
                </a:solidFill>
                <a:latin typeface="Kuba Reczny 2005" pitchFamily="2" charset="0"/>
              </a:rPr>
              <a:t>historycznym.</a:t>
            </a:r>
          </a:p>
          <a:p>
            <a:pPr>
              <a:buNone/>
            </a:pPr>
            <a:r>
              <a:rPr lang="pl-PL" dirty="0" smtClean="0">
                <a:solidFill>
                  <a:schemeClr val="bg1"/>
                </a:solidFill>
                <a:latin typeface="Kuba Reczny 2005" pitchFamily="2" charset="0"/>
              </a:rPr>
              <a:t>4. </a:t>
            </a:r>
            <a:r>
              <a:rPr lang="pl-PL" dirty="0">
                <a:solidFill>
                  <a:schemeClr val="bg1"/>
                </a:solidFill>
                <a:latin typeface="Kuba Reczny 2005" pitchFamily="2" charset="0"/>
              </a:rPr>
              <a:t>Filmy wojenne powinny też pokazywać walki na </a:t>
            </a:r>
            <a:r>
              <a:rPr lang="pl-PL" dirty="0" smtClean="0">
                <a:solidFill>
                  <a:schemeClr val="bg1"/>
                </a:solidFill>
                <a:latin typeface="Kuba Reczny 2005" pitchFamily="2" charset="0"/>
              </a:rPr>
              <a:t>froncie.</a:t>
            </a:r>
          </a:p>
          <a:p>
            <a:pPr>
              <a:buNone/>
            </a:pPr>
            <a:endParaRPr lang="pl-PL" dirty="0">
              <a:solidFill>
                <a:schemeClr val="bg1"/>
              </a:solidFill>
              <a:latin typeface="Kuba Reczny 2005" pitchFamily="2"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solidFill>
                  <a:schemeClr val="bg1"/>
                </a:solidFill>
                <a:latin typeface="Kuba Reczny 2005" pitchFamily="2" charset="0"/>
              </a:rPr>
              <a:t>„Szeregowiec Ryan”</a:t>
            </a:r>
            <a:r>
              <a:rPr lang="pl-PL" dirty="0" smtClean="0">
                <a:solidFill>
                  <a:schemeClr val="bg1"/>
                </a:solidFill>
                <a:latin typeface="Kuba Reczny 2005" pitchFamily="2" charset="0"/>
              </a:rPr>
              <a:t> (1998</a:t>
            </a:r>
            <a:r>
              <a:rPr lang="pl-PL" dirty="0">
                <a:solidFill>
                  <a:schemeClr val="bg1"/>
                </a:solidFill>
                <a:latin typeface="Kuba Reczny 2005" pitchFamily="2" charset="0"/>
              </a:rPr>
              <a:t>), </a:t>
            </a:r>
            <a:r>
              <a:rPr lang="pl-PL" dirty="0" smtClean="0">
                <a:solidFill>
                  <a:schemeClr val="bg1"/>
                </a:solidFill>
                <a:latin typeface="Kuba Reczny 2005" pitchFamily="2" charset="0"/>
              </a:rPr>
              <a:t/>
            </a:r>
            <a:br>
              <a:rPr lang="pl-PL" dirty="0" smtClean="0">
                <a:solidFill>
                  <a:schemeClr val="bg1"/>
                </a:solidFill>
                <a:latin typeface="Kuba Reczny 2005" pitchFamily="2" charset="0"/>
              </a:rPr>
            </a:br>
            <a:r>
              <a:rPr lang="pl-PL" dirty="0" smtClean="0">
                <a:solidFill>
                  <a:schemeClr val="bg1"/>
                </a:solidFill>
                <a:latin typeface="Kuba Reczny 2005" pitchFamily="2" charset="0"/>
              </a:rPr>
              <a:t>reż</a:t>
            </a:r>
            <a:r>
              <a:rPr lang="pl-PL" dirty="0">
                <a:solidFill>
                  <a:schemeClr val="bg1"/>
                </a:solidFill>
                <a:latin typeface="Kuba Reczny 2005" pitchFamily="2" charset="0"/>
              </a:rPr>
              <a:t>. Steven Spielberg</a:t>
            </a:r>
          </a:p>
        </p:txBody>
      </p:sp>
      <p:pic>
        <p:nvPicPr>
          <p:cNvPr id="4" name="Symbol zastępczy zawartości 3" descr="SZEREGOWIEC.jpg"/>
          <p:cNvPicPr>
            <a:picLocks noGrp="1" noChangeAspect="1"/>
          </p:cNvPicPr>
          <p:nvPr>
            <p:ph idx="1"/>
          </p:nvPr>
        </p:nvPicPr>
        <p:blipFill>
          <a:blip r:embed="rId2" cstate="print"/>
          <a:stretch>
            <a:fillRect/>
          </a:stretch>
        </p:blipFill>
        <p:spPr>
          <a:xfrm>
            <a:off x="2737412" y="2071389"/>
            <a:ext cx="4714908" cy="4525963"/>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267744" y="274638"/>
            <a:ext cx="6419056" cy="1143000"/>
          </a:xfrm>
        </p:spPr>
        <p:txBody>
          <a:bodyPr>
            <a:normAutofit/>
          </a:bodyPr>
          <a:lstStyle/>
          <a:p>
            <a:pPr algn="l"/>
            <a:r>
              <a:rPr lang="pl-PL" sz="5400" b="1" dirty="0" smtClean="0">
                <a:solidFill>
                  <a:schemeClr val="bg1"/>
                </a:solidFill>
                <a:latin typeface="Kuba Reczny 2005" pitchFamily="2" charset="0"/>
              </a:rPr>
              <a:t>Komedia</a:t>
            </a:r>
            <a:endParaRPr lang="pl-PL" sz="5400" b="1" dirty="0">
              <a:solidFill>
                <a:schemeClr val="bg1"/>
              </a:solidFill>
              <a:latin typeface="Kuba Reczny 2005" pitchFamily="2" charset="0"/>
            </a:endParaRPr>
          </a:p>
        </p:txBody>
      </p:sp>
      <p:sp>
        <p:nvSpPr>
          <p:cNvPr id="3" name="Symbol zastępczy zawartości 2"/>
          <p:cNvSpPr>
            <a:spLocks noGrp="1"/>
          </p:cNvSpPr>
          <p:nvPr>
            <p:ph idx="1"/>
          </p:nvPr>
        </p:nvSpPr>
        <p:spPr>
          <a:xfrm>
            <a:off x="1763688" y="1999381"/>
            <a:ext cx="6923112" cy="4525963"/>
          </a:xfrm>
        </p:spPr>
        <p:txBody>
          <a:bodyPr>
            <a:normAutofit/>
          </a:bodyPr>
          <a:lstStyle/>
          <a:p>
            <a:pPr>
              <a:buNone/>
            </a:pPr>
            <a:r>
              <a:rPr lang="pl-PL" sz="2800" dirty="0" smtClean="0">
                <a:solidFill>
                  <a:schemeClr val="bg1"/>
                </a:solidFill>
                <a:latin typeface="Kuba Reczny 2005" pitchFamily="2" charset="0"/>
              </a:rPr>
              <a:t>Film, którego zadaniem </a:t>
            </a:r>
          </a:p>
          <a:p>
            <a:pPr>
              <a:buNone/>
            </a:pPr>
            <a:r>
              <a:rPr lang="pl-PL" sz="2800" dirty="0" smtClean="0">
                <a:solidFill>
                  <a:schemeClr val="bg1"/>
                </a:solidFill>
                <a:latin typeface="Kuba Reczny 2005" pitchFamily="2" charset="0"/>
              </a:rPr>
              <a:t>jest rozśmieszyć widza, </a:t>
            </a:r>
          </a:p>
          <a:p>
            <a:pPr>
              <a:buNone/>
            </a:pPr>
            <a:r>
              <a:rPr lang="pl-PL" sz="2800" dirty="0" smtClean="0">
                <a:solidFill>
                  <a:schemeClr val="bg1"/>
                </a:solidFill>
                <a:latin typeface="Kuba Reczny 2005" pitchFamily="2" charset="0"/>
              </a:rPr>
              <a:t>np. „</a:t>
            </a:r>
            <a:r>
              <a:rPr lang="pl-PL" sz="2800" b="1" dirty="0" smtClean="0">
                <a:solidFill>
                  <a:schemeClr val="bg1"/>
                </a:solidFill>
                <a:latin typeface="Kuba Reczny 2005" pitchFamily="2" charset="0"/>
              </a:rPr>
              <a:t>To </a:t>
            </a:r>
            <a:r>
              <a:rPr lang="pl-PL" sz="2800" b="1" dirty="0">
                <a:solidFill>
                  <a:schemeClr val="bg1"/>
                </a:solidFill>
                <a:latin typeface="Kuba Reczny 2005" pitchFamily="2" charset="0"/>
              </a:rPr>
              <a:t>właśnie </a:t>
            </a:r>
            <a:r>
              <a:rPr lang="pl-PL" sz="2800" b="1" dirty="0" smtClean="0">
                <a:solidFill>
                  <a:schemeClr val="bg1"/>
                </a:solidFill>
                <a:latin typeface="Kuba Reczny 2005" pitchFamily="2" charset="0"/>
              </a:rPr>
              <a:t>miłość”</a:t>
            </a:r>
            <a:r>
              <a:rPr lang="pl-PL" sz="2800" dirty="0" smtClean="0">
                <a:solidFill>
                  <a:schemeClr val="bg1"/>
                </a:solidFill>
                <a:latin typeface="Kuba Reczny 2005" pitchFamily="2" charset="0"/>
              </a:rPr>
              <a:t> </a:t>
            </a:r>
          </a:p>
          <a:p>
            <a:pPr>
              <a:buNone/>
            </a:pPr>
            <a:r>
              <a:rPr lang="pl-PL" sz="2800" dirty="0" smtClean="0">
                <a:solidFill>
                  <a:schemeClr val="bg1"/>
                </a:solidFill>
                <a:latin typeface="Kuba Reczny 2005" pitchFamily="2" charset="0"/>
              </a:rPr>
              <a:t>(2003</a:t>
            </a:r>
            <a:r>
              <a:rPr lang="pl-PL" sz="2800" dirty="0">
                <a:solidFill>
                  <a:schemeClr val="bg1"/>
                </a:solidFill>
                <a:latin typeface="Kuba Reczny 2005" pitchFamily="2" charset="0"/>
              </a:rPr>
              <a:t>), reż. Richard Curtis</a:t>
            </a:r>
            <a:br>
              <a:rPr lang="pl-PL" sz="2800" dirty="0">
                <a:solidFill>
                  <a:schemeClr val="bg1"/>
                </a:solidFill>
                <a:latin typeface="Kuba Reczny 2005" pitchFamily="2" charset="0"/>
              </a:rPr>
            </a:br>
            <a:endParaRPr lang="pl-PL" sz="2800" dirty="0">
              <a:solidFill>
                <a:schemeClr val="bg1"/>
              </a:solidFill>
              <a:latin typeface="Kuba Reczny 2005" pitchFamily="2" charset="0"/>
            </a:endParaRPr>
          </a:p>
        </p:txBody>
      </p:sp>
      <p:pic>
        <p:nvPicPr>
          <p:cNvPr id="4" name="Obraz 3" descr="to własnie miłosc.jpg"/>
          <p:cNvPicPr>
            <a:picLocks noChangeAspect="1"/>
          </p:cNvPicPr>
          <p:nvPr/>
        </p:nvPicPr>
        <p:blipFill>
          <a:blip r:embed="rId2" cstate="print"/>
          <a:stretch>
            <a:fillRect/>
          </a:stretch>
        </p:blipFill>
        <p:spPr>
          <a:xfrm>
            <a:off x="5652120" y="1812618"/>
            <a:ext cx="3491880" cy="504538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5400" b="1" dirty="0" smtClean="0">
                <a:solidFill>
                  <a:schemeClr val="bg1"/>
                </a:solidFill>
                <a:latin typeface="Kuba Reczny 2005" pitchFamily="2" charset="0"/>
              </a:rPr>
              <a:t>FILMY FANTASTYCZNE</a:t>
            </a:r>
            <a:endParaRPr lang="pl-PL" sz="5400" b="1" dirty="0">
              <a:solidFill>
                <a:schemeClr val="bg1"/>
              </a:solidFill>
              <a:latin typeface="Kuba Reczny 2005" pitchFamily="2" charset="0"/>
            </a:endParaRPr>
          </a:p>
        </p:txBody>
      </p:sp>
      <p:sp>
        <p:nvSpPr>
          <p:cNvPr id="3" name="Symbol zastępczy zawartości 2"/>
          <p:cNvSpPr>
            <a:spLocks noGrp="1"/>
          </p:cNvSpPr>
          <p:nvPr>
            <p:ph idx="1"/>
          </p:nvPr>
        </p:nvSpPr>
        <p:spPr>
          <a:xfrm>
            <a:off x="1691680" y="1844824"/>
            <a:ext cx="6995120" cy="4281339"/>
          </a:xfrm>
        </p:spPr>
        <p:txBody>
          <a:bodyPr>
            <a:noAutofit/>
          </a:bodyPr>
          <a:lstStyle/>
          <a:p>
            <a:r>
              <a:rPr lang="pl-PL" sz="2800" dirty="0" smtClean="0">
                <a:solidFill>
                  <a:schemeClr val="bg1"/>
                </a:solidFill>
                <a:latin typeface="Kuba Reczny 2005" pitchFamily="2" charset="0"/>
              </a:rPr>
              <a:t>Filmy fantastyczne możemy podzielić na trzy gatunki: </a:t>
            </a:r>
            <a:r>
              <a:rPr lang="pl-PL" sz="2800" b="1" dirty="0" smtClean="0">
                <a:solidFill>
                  <a:schemeClr val="bg1"/>
                </a:solidFill>
                <a:latin typeface="Kuba Reczny 2005" pitchFamily="2" charset="0"/>
              </a:rPr>
              <a:t>horrory (filmy grozy), science </a:t>
            </a:r>
            <a:r>
              <a:rPr lang="pl-PL" sz="2800" b="1" dirty="0" err="1" smtClean="0">
                <a:solidFill>
                  <a:schemeClr val="bg1"/>
                </a:solidFill>
                <a:latin typeface="Kuba Reczny 2005" pitchFamily="2" charset="0"/>
              </a:rPr>
              <a:t>fiction</a:t>
            </a:r>
            <a:r>
              <a:rPr lang="pl-PL" sz="2800" b="1" dirty="0" smtClean="0">
                <a:solidFill>
                  <a:schemeClr val="bg1"/>
                </a:solidFill>
                <a:latin typeface="Kuba Reczny 2005" pitchFamily="2" charset="0"/>
              </a:rPr>
              <a:t> i fantasy. </a:t>
            </a:r>
          </a:p>
          <a:p>
            <a:pPr>
              <a:buNone/>
            </a:pPr>
            <a:r>
              <a:rPr lang="pl-PL" sz="2800" dirty="0" smtClean="0">
                <a:solidFill>
                  <a:schemeClr val="bg1"/>
                </a:solidFill>
                <a:latin typeface="Kuba Reczny 2005" pitchFamily="2" charset="0"/>
              </a:rPr>
              <a:t>	</a:t>
            </a:r>
            <a:r>
              <a:rPr lang="pl-PL" sz="3600" b="1" dirty="0" smtClean="0">
                <a:solidFill>
                  <a:schemeClr val="bg1"/>
                </a:solidFill>
                <a:latin typeface="Kuba Reczny 2005" pitchFamily="2" charset="0"/>
              </a:rPr>
              <a:t>W filmach science </a:t>
            </a:r>
            <a:r>
              <a:rPr lang="pl-PL" sz="3600" b="1" dirty="0" err="1" smtClean="0">
                <a:solidFill>
                  <a:schemeClr val="bg1"/>
                </a:solidFill>
                <a:latin typeface="Kuba Reczny 2005" pitchFamily="2" charset="0"/>
              </a:rPr>
              <a:t>fiction</a:t>
            </a:r>
            <a:r>
              <a:rPr lang="pl-PL" sz="3600" b="1" dirty="0" smtClean="0">
                <a:solidFill>
                  <a:schemeClr val="bg1"/>
                </a:solidFill>
                <a:latin typeface="Kuba Reczny 2005" pitchFamily="2" charset="0"/>
              </a:rPr>
              <a:t> </a:t>
            </a:r>
            <a:r>
              <a:rPr lang="pl-PL" sz="2800" dirty="0" smtClean="0">
                <a:solidFill>
                  <a:schemeClr val="bg1"/>
                </a:solidFill>
                <a:latin typeface="Kuba Reczny 2005" pitchFamily="2" charset="0"/>
              </a:rPr>
              <a:t>akcja rozgrywa się zwykle w przyszłości; to filmy fantastyczno - naukowe, w związku z czym wśród głównych postaci jest naukowiec, a twórcy filmu próbują wyjaśnić fantastyczne wydarzenia za pomocą nauki: genetyki, astronomii, fizyki, chemii, biologii, medycyny, informatyki itp.; miejsce akcji, to miasta przyszłości, z ogromnymi budynkami, nowoczesnymi metropoliami. </a:t>
            </a:r>
            <a:endParaRPr lang="pl-PL" sz="2800" dirty="0">
              <a:solidFill>
                <a:schemeClr val="bg1"/>
              </a:solidFill>
              <a:latin typeface="Kuba Reczny 2005" pitchFamily="2"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691680" y="213126"/>
            <a:ext cx="7037488" cy="1143000"/>
          </a:xfrm>
        </p:spPr>
        <p:txBody>
          <a:bodyPr>
            <a:normAutofit fontScale="90000"/>
          </a:bodyPr>
          <a:lstStyle/>
          <a:p>
            <a:r>
              <a:rPr lang="pl-PL" b="1" dirty="0" smtClean="0">
                <a:solidFill>
                  <a:schemeClr val="bg1"/>
                </a:solidFill>
                <a:latin typeface="Kuba Reczny 2005" pitchFamily="2" charset="0"/>
              </a:rPr>
              <a:t>„</a:t>
            </a:r>
            <a:r>
              <a:rPr lang="pl-PL" b="1" dirty="0" err="1" smtClean="0">
                <a:solidFill>
                  <a:schemeClr val="bg1"/>
                </a:solidFill>
                <a:latin typeface="Kuba Reczny 2005" pitchFamily="2" charset="0"/>
              </a:rPr>
              <a:t>Avatar</a:t>
            </a:r>
            <a:r>
              <a:rPr lang="pl-PL" b="1" dirty="0" smtClean="0">
                <a:solidFill>
                  <a:schemeClr val="bg1"/>
                </a:solidFill>
                <a:latin typeface="Kuba Reczny 2005" pitchFamily="2" charset="0"/>
              </a:rPr>
              <a:t>”</a:t>
            </a:r>
            <a:r>
              <a:rPr lang="pl-PL" dirty="0" smtClean="0">
                <a:solidFill>
                  <a:schemeClr val="bg1"/>
                </a:solidFill>
                <a:latin typeface="Kuba Reczny 2005" pitchFamily="2" charset="0"/>
              </a:rPr>
              <a:t> </a:t>
            </a:r>
            <a:r>
              <a:rPr lang="pl-PL" dirty="0">
                <a:solidFill>
                  <a:schemeClr val="bg1"/>
                </a:solidFill>
                <a:latin typeface="Kuba Reczny 2005" pitchFamily="2" charset="0"/>
              </a:rPr>
              <a:t>(2009), </a:t>
            </a:r>
            <a:r>
              <a:rPr lang="pl-PL" dirty="0" smtClean="0">
                <a:solidFill>
                  <a:schemeClr val="bg1"/>
                </a:solidFill>
                <a:latin typeface="Kuba Reczny 2005" pitchFamily="2" charset="0"/>
              </a:rPr>
              <a:t/>
            </a:r>
            <a:br>
              <a:rPr lang="pl-PL" dirty="0" smtClean="0">
                <a:solidFill>
                  <a:schemeClr val="bg1"/>
                </a:solidFill>
                <a:latin typeface="Kuba Reczny 2005" pitchFamily="2" charset="0"/>
              </a:rPr>
            </a:br>
            <a:r>
              <a:rPr lang="pl-PL" dirty="0" smtClean="0">
                <a:solidFill>
                  <a:schemeClr val="bg1"/>
                </a:solidFill>
                <a:latin typeface="Kuba Reczny 2005" pitchFamily="2" charset="0"/>
              </a:rPr>
              <a:t>reż</a:t>
            </a:r>
            <a:r>
              <a:rPr lang="pl-PL" dirty="0">
                <a:solidFill>
                  <a:schemeClr val="bg1"/>
                </a:solidFill>
                <a:latin typeface="Kuba Reczny 2005" pitchFamily="2" charset="0"/>
              </a:rPr>
              <a:t>. James </a:t>
            </a:r>
            <a:r>
              <a:rPr lang="pl-PL" dirty="0" smtClean="0">
                <a:solidFill>
                  <a:schemeClr val="bg1"/>
                </a:solidFill>
                <a:latin typeface="Kuba Reczny 2005" pitchFamily="2" charset="0"/>
              </a:rPr>
              <a:t>Cameron</a:t>
            </a:r>
            <a:endParaRPr lang="pl-PL" dirty="0">
              <a:solidFill>
                <a:schemeClr val="bg1"/>
              </a:solidFill>
              <a:latin typeface="Kuba Reczny 2005" pitchFamily="2" charset="0"/>
            </a:endParaRPr>
          </a:p>
        </p:txBody>
      </p:sp>
      <p:pic>
        <p:nvPicPr>
          <p:cNvPr id="4" name="Symbol zastępczy zawartości 3" descr="AVATAR.jpg"/>
          <p:cNvPicPr>
            <a:picLocks noGrp="1" noChangeAspect="1"/>
          </p:cNvPicPr>
          <p:nvPr>
            <p:ph idx="1"/>
          </p:nvPr>
        </p:nvPicPr>
        <p:blipFill>
          <a:blip r:embed="rId2" cstate="print"/>
          <a:stretch>
            <a:fillRect/>
          </a:stretch>
        </p:blipFill>
        <p:spPr>
          <a:xfrm>
            <a:off x="2051720" y="1828379"/>
            <a:ext cx="6639174" cy="4912989"/>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00034" y="214290"/>
            <a:ext cx="8229600" cy="1214438"/>
          </a:xfrm>
        </p:spPr>
        <p:txBody>
          <a:bodyPr>
            <a:noAutofit/>
          </a:bodyPr>
          <a:lstStyle/>
          <a:p>
            <a:r>
              <a:rPr lang="pl-PL" sz="5400" dirty="0">
                <a:solidFill>
                  <a:schemeClr val="bg1"/>
                </a:solidFill>
                <a:latin typeface="Kuba Reczny 2005" pitchFamily="2" charset="0"/>
              </a:rPr>
              <a:t/>
            </a:r>
            <a:br>
              <a:rPr lang="pl-PL" sz="5400" dirty="0">
                <a:solidFill>
                  <a:schemeClr val="bg1"/>
                </a:solidFill>
                <a:latin typeface="Kuba Reczny 2005" pitchFamily="2" charset="0"/>
              </a:rPr>
            </a:br>
            <a:r>
              <a:rPr lang="pl-PL" sz="5400" dirty="0">
                <a:solidFill>
                  <a:schemeClr val="bg1"/>
                </a:solidFill>
                <a:latin typeface="Kuba Reczny 2005" pitchFamily="2" charset="0"/>
              </a:rPr>
              <a:t/>
            </a:r>
            <a:br>
              <a:rPr lang="pl-PL" sz="5400" dirty="0">
                <a:solidFill>
                  <a:schemeClr val="bg1"/>
                </a:solidFill>
                <a:latin typeface="Kuba Reczny 2005" pitchFamily="2" charset="0"/>
              </a:rPr>
            </a:br>
            <a:r>
              <a:rPr lang="pl-PL" sz="5400" b="1" dirty="0" smtClean="0">
                <a:solidFill>
                  <a:schemeClr val="bg1"/>
                </a:solidFill>
                <a:latin typeface="Kuba Reczny 2005" pitchFamily="2" charset="0"/>
              </a:rPr>
              <a:t>FANTASY</a:t>
            </a:r>
            <a:br>
              <a:rPr lang="pl-PL" sz="5400" b="1" dirty="0" smtClean="0">
                <a:solidFill>
                  <a:schemeClr val="bg1"/>
                </a:solidFill>
                <a:latin typeface="Kuba Reczny 2005" pitchFamily="2" charset="0"/>
              </a:rPr>
            </a:br>
            <a:r>
              <a:rPr lang="pl-PL" sz="5400" dirty="0">
                <a:solidFill>
                  <a:schemeClr val="bg1"/>
                </a:solidFill>
                <a:latin typeface="Kuba Reczny 2005" pitchFamily="2" charset="0"/>
              </a:rPr>
              <a:t/>
            </a:r>
            <a:br>
              <a:rPr lang="pl-PL" sz="5400" dirty="0">
                <a:solidFill>
                  <a:schemeClr val="bg1"/>
                </a:solidFill>
                <a:latin typeface="Kuba Reczny 2005" pitchFamily="2" charset="0"/>
              </a:rPr>
            </a:br>
            <a:endParaRPr lang="pl-PL" sz="5400" dirty="0">
              <a:solidFill>
                <a:schemeClr val="bg1"/>
              </a:solidFill>
              <a:latin typeface="Kuba Reczny 2005" pitchFamily="2" charset="0"/>
            </a:endParaRPr>
          </a:p>
        </p:txBody>
      </p:sp>
      <p:sp>
        <p:nvSpPr>
          <p:cNvPr id="3" name="Symbol zastępczy zawartości 2"/>
          <p:cNvSpPr>
            <a:spLocks noGrp="1"/>
          </p:cNvSpPr>
          <p:nvPr>
            <p:ph idx="1"/>
          </p:nvPr>
        </p:nvSpPr>
        <p:spPr>
          <a:xfrm>
            <a:off x="1691680" y="1783357"/>
            <a:ext cx="6995120" cy="4525963"/>
          </a:xfrm>
        </p:spPr>
        <p:txBody>
          <a:bodyPr>
            <a:normAutofit/>
          </a:bodyPr>
          <a:lstStyle/>
          <a:p>
            <a:pPr>
              <a:buNone/>
            </a:pPr>
            <a:r>
              <a:rPr lang="pl-PL" dirty="0" smtClean="0">
                <a:solidFill>
                  <a:schemeClr val="bg1"/>
                </a:solidFill>
                <a:latin typeface="Kuba Reczny 2005" pitchFamily="2" charset="0"/>
              </a:rPr>
              <a:t>	W </a:t>
            </a:r>
            <a:r>
              <a:rPr lang="pl-PL" dirty="0">
                <a:solidFill>
                  <a:schemeClr val="bg1"/>
                </a:solidFill>
                <a:latin typeface="Kuba Reczny 2005" pitchFamily="2" charset="0"/>
              </a:rPr>
              <a:t>filmach fantasy akcja rozgrywa się w nieokreślonej, odległej przeszłości. B</a:t>
            </a:r>
            <a:r>
              <a:rPr lang="pl-PL" dirty="0" smtClean="0">
                <a:solidFill>
                  <a:schemeClr val="bg1"/>
                </a:solidFill>
                <a:latin typeface="Kuba Reczny 2005" pitchFamily="2" charset="0"/>
              </a:rPr>
              <a:t>ohaterowie </a:t>
            </a:r>
            <a:r>
              <a:rPr lang="pl-PL" dirty="0">
                <a:solidFill>
                  <a:schemeClr val="bg1"/>
                </a:solidFill>
                <a:latin typeface="Kuba Reczny 2005" pitchFamily="2" charset="0"/>
              </a:rPr>
              <a:t>posługują się bronią białą, najczęściej mieczem, czasami także </a:t>
            </a:r>
            <a:r>
              <a:rPr lang="pl-PL" dirty="0" smtClean="0">
                <a:solidFill>
                  <a:schemeClr val="bg1"/>
                </a:solidFill>
                <a:latin typeface="Kuba Reczny 2005" pitchFamily="2" charset="0"/>
              </a:rPr>
              <a:t>łukiem, jeżdżą </a:t>
            </a:r>
            <a:r>
              <a:rPr lang="pl-PL" dirty="0">
                <a:solidFill>
                  <a:schemeClr val="bg1"/>
                </a:solidFill>
                <a:latin typeface="Kuba Reczny 2005" pitchFamily="2" charset="0"/>
              </a:rPr>
              <a:t>konno, a akcja rozgrywa się w tajemniczych królestwach, z zamkami i </a:t>
            </a:r>
            <a:r>
              <a:rPr lang="pl-PL" dirty="0" smtClean="0">
                <a:solidFill>
                  <a:schemeClr val="bg1"/>
                </a:solidFill>
                <a:latin typeface="Kuba Reczny 2005" pitchFamily="2" charset="0"/>
              </a:rPr>
              <a:t>twierdzami. </a:t>
            </a:r>
            <a:r>
              <a:rPr lang="pl-PL" dirty="0">
                <a:solidFill>
                  <a:schemeClr val="bg1"/>
                </a:solidFill>
                <a:latin typeface="Kuba Reczny 2005" pitchFamily="2" charset="0"/>
              </a:rPr>
              <a:t>P</a:t>
            </a:r>
            <a:r>
              <a:rPr lang="pl-PL" dirty="0" smtClean="0">
                <a:solidFill>
                  <a:schemeClr val="bg1"/>
                </a:solidFill>
                <a:latin typeface="Kuba Reczny 2005" pitchFamily="2" charset="0"/>
              </a:rPr>
              <a:t>ojawiają się w nich </a:t>
            </a:r>
            <a:r>
              <a:rPr lang="pl-PL" dirty="0">
                <a:solidFill>
                  <a:schemeClr val="bg1"/>
                </a:solidFill>
                <a:latin typeface="Kuba Reczny 2005" pitchFamily="2" charset="0"/>
              </a:rPr>
              <a:t>istoty magiczne, czarodzieje, elfy lub np. ludzie o niezwykłej sile </a:t>
            </a:r>
            <a:r>
              <a:rPr lang="pl-PL" dirty="0" smtClean="0">
                <a:solidFill>
                  <a:schemeClr val="bg1"/>
                </a:solidFill>
                <a:latin typeface="Kuba Reczny 2005" pitchFamily="2" charset="0"/>
              </a:rPr>
              <a:t>fizycznej. </a:t>
            </a:r>
            <a:endParaRPr lang="pl-PL" dirty="0">
              <a:solidFill>
                <a:schemeClr val="bg1"/>
              </a:solidFill>
              <a:latin typeface="Kuba Reczny 2005" pitchFamily="2"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835696" y="285728"/>
            <a:ext cx="6893938" cy="1143000"/>
          </a:xfrm>
        </p:spPr>
        <p:txBody>
          <a:bodyPr>
            <a:noAutofit/>
          </a:bodyPr>
          <a:lstStyle/>
          <a:p>
            <a:r>
              <a:rPr lang="pl-PL" sz="3600" b="1" dirty="0" smtClean="0">
                <a:solidFill>
                  <a:schemeClr val="bg1"/>
                </a:solidFill>
                <a:latin typeface="Kuba Reczny 2005" pitchFamily="2" charset="0"/>
              </a:rPr>
              <a:t>„</a:t>
            </a:r>
            <a:r>
              <a:rPr lang="en-US" sz="3600" b="1" dirty="0" err="1" smtClean="0">
                <a:solidFill>
                  <a:schemeClr val="bg1"/>
                </a:solidFill>
                <a:latin typeface="Kuba Reczny 2005" pitchFamily="2" charset="0"/>
              </a:rPr>
              <a:t>Władca</a:t>
            </a:r>
            <a:r>
              <a:rPr lang="en-US" sz="3600" b="1" dirty="0" smtClean="0">
                <a:solidFill>
                  <a:schemeClr val="bg1"/>
                </a:solidFill>
                <a:latin typeface="Kuba Reczny 2005" pitchFamily="2" charset="0"/>
              </a:rPr>
              <a:t> </a:t>
            </a:r>
            <a:r>
              <a:rPr lang="en-US" sz="3600" b="1" dirty="0" err="1">
                <a:solidFill>
                  <a:schemeClr val="bg1"/>
                </a:solidFill>
                <a:latin typeface="Kuba Reczny 2005" pitchFamily="2" charset="0"/>
              </a:rPr>
              <a:t>Pierścieni</a:t>
            </a:r>
            <a:r>
              <a:rPr lang="en-US" sz="3600" b="1" dirty="0">
                <a:solidFill>
                  <a:schemeClr val="bg1"/>
                </a:solidFill>
                <a:latin typeface="Kuba Reczny 2005" pitchFamily="2" charset="0"/>
              </a:rPr>
              <a:t>: </a:t>
            </a:r>
            <a:r>
              <a:rPr lang="en-US" sz="3600" b="1" dirty="0" err="1">
                <a:solidFill>
                  <a:schemeClr val="bg1"/>
                </a:solidFill>
                <a:latin typeface="Kuba Reczny 2005" pitchFamily="2" charset="0"/>
              </a:rPr>
              <a:t>Drużyna</a:t>
            </a:r>
            <a:r>
              <a:rPr lang="en-US" sz="3600" b="1" dirty="0">
                <a:solidFill>
                  <a:schemeClr val="bg1"/>
                </a:solidFill>
                <a:latin typeface="Kuba Reczny 2005" pitchFamily="2" charset="0"/>
              </a:rPr>
              <a:t> </a:t>
            </a:r>
            <a:r>
              <a:rPr lang="en-US" sz="3600" b="1" dirty="0" err="1" smtClean="0">
                <a:solidFill>
                  <a:schemeClr val="bg1"/>
                </a:solidFill>
                <a:latin typeface="Kuba Reczny 2005" pitchFamily="2" charset="0"/>
              </a:rPr>
              <a:t>Pierścienia</a:t>
            </a:r>
            <a:r>
              <a:rPr lang="pl-PL" sz="3600" b="1" dirty="0" smtClean="0">
                <a:solidFill>
                  <a:schemeClr val="bg1"/>
                </a:solidFill>
                <a:latin typeface="Kuba Reczny 2005" pitchFamily="2" charset="0"/>
              </a:rPr>
              <a:t>”</a:t>
            </a:r>
            <a:r>
              <a:rPr lang="en-US" sz="3600" dirty="0" smtClean="0">
                <a:solidFill>
                  <a:schemeClr val="bg1"/>
                </a:solidFill>
                <a:latin typeface="Kuba Reczny 2005" pitchFamily="2" charset="0"/>
              </a:rPr>
              <a:t> (2001</a:t>
            </a:r>
            <a:r>
              <a:rPr lang="en-US" sz="3600" dirty="0">
                <a:solidFill>
                  <a:schemeClr val="bg1"/>
                </a:solidFill>
                <a:latin typeface="Kuba Reczny 2005" pitchFamily="2" charset="0"/>
              </a:rPr>
              <a:t>), </a:t>
            </a:r>
            <a:r>
              <a:rPr lang="en-US" sz="3600" dirty="0" err="1" smtClean="0">
                <a:solidFill>
                  <a:schemeClr val="bg1"/>
                </a:solidFill>
                <a:latin typeface="Kuba Reczny 2005" pitchFamily="2" charset="0"/>
              </a:rPr>
              <a:t>reż</a:t>
            </a:r>
            <a:r>
              <a:rPr lang="en-US" sz="3600" dirty="0">
                <a:solidFill>
                  <a:schemeClr val="bg1"/>
                </a:solidFill>
                <a:latin typeface="Kuba Reczny 2005" pitchFamily="2" charset="0"/>
              </a:rPr>
              <a:t>. Peter </a:t>
            </a:r>
            <a:r>
              <a:rPr lang="en-US" sz="3600" dirty="0" smtClean="0">
                <a:solidFill>
                  <a:schemeClr val="bg1"/>
                </a:solidFill>
                <a:latin typeface="Kuba Reczny 2005" pitchFamily="2" charset="0"/>
              </a:rPr>
              <a:t>Jackson</a:t>
            </a:r>
            <a:endParaRPr lang="pl-PL" sz="3600" dirty="0">
              <a:solidFill>
                <a:schemeClr val="bg1"/>
              </a:solidFill>
              <a:latin typeface="Kuba Reczny 2005" pitchFamily="2" charset="0"/>
            </a:endParaRPr>
          </a:p>
        </p:txBody>
      </p:sp>
      <p:pic>
        <p:nvPicPr>
          <p:cNvPr id="4" name="Symbol zastępczy zawartości 3" descr="władca pierścieni.jpg"/>
          <p:cNvPicPr>
            <a:picLocks noGrp="1" noChangeAspect="1"/>
          </p:cNvPicPr>
          <p:nvPr>
            <p:ph idx="1"/>
          </p:nvPr>
        </p:nvPicPr>
        <p:blipFill>
          <a:blip r:embed="rId2" cstate="print"/>
          <a:stretch>
            <a:fillRect/>
          </a:stretch>
        </p:blipFill>
        <p:spPr>
          <a:xfrm>
            <a:off x="3203848" y="1916832"/>
            <a:ext cx="3045707" cy="4525963"/>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5400" b="1" dirty="0" smtClean="0">
                <a:solidFill>
                  <a:schemeClr val="bg1"/>
                </a:solidFill>
                <a:latin typeface="Kuba Reczny 2005" pitchFamily="2" charset="0"/>
              </a:rPr>
              <a:t>MUSICAL</a:t>
            </a:r>
            <a:endParaRPr lang="pl-PL" sz="5400" b="1" dirty="0">
              <a:solidFill>
                <a:schemeClr val="bg1"/>
              </a:solidFill>
              <a:latin typeface="Kuba Reczny 2005" pitchFamily="2" charset="0"/>
            </a:endParaRPr>
          </a:p>
        </p:txBody>
      </p:sp>
      <p:sp>
        <p:nvSpPr>
          <p:cNvPr id="3" name="Symbol zastępczy zawartości 2"/>
          <p:cNvSpPr>
            <a:spLocks noGrp="1"/>
          </p:cNvSpPr>
          <p:nvPr>
            <p:ph idx="1"/>
          </p:nvPr>
        </p:nvSpPr>
        <p:spPr>
          <a:xfrm>
            <a:off x="1691680" y="1711349"/>
            <a:ext cx="6995120" cy="4958011"/>
          </a:xfrm>
        </p:spPr>
        <p:txBody>
          <a:bodyPr>
            <a:normAutofit fontScale="92500" lnSpcReduction="10000"/>
          </a:bodyPr>
          <a:lstStyle/>
          <a:p>
            <a:r>
              <a:rPr lang="pl-PL" b="1" dirty="0" smtClean="0">
                <a:solidFill>
                  <a:schemeClr val="bg1"/>
                </a:solidFill>
                <a:latin typeface="Kuba Reczny 2005" pitchFamily="2" charset="0"/>
              </a:rPr>
              <a:t>Film muzyczny</a:t>
            </a:r>
            <a:r>
              <a:rPr lang="pl-PL" dirty="0" smtClean="0">
                <a:solidFill>
                  <a:schemeClr val="bg1"/>
                </a:solidFill>
                <a:latin typeface="Kuba Reczny 2005" pitchFamily="2" charset="0"/>
              </a:rPr>
              <a:t>  - jego początki wiążą się z zastosowaniem dźwięku w kinach. Pierwszy film dźwiękowy to właśnie musical „</a:t>
            </a:r>
            <a:r>
              <a:rPr lang="pl-PL" i="1" dirty="0" smtClean="0">
                <a:solidFill>
                  <a:schemeClr val="bg1"/>
                </a:solidFill>
                <a:latin typeface="Kuba Reczny 2005" pitchFamily="2" charset="0"/>
              </a:rPr>
              <a:t>Śpiewak Jazzbandu”</a:t>
            </a:r>
            <a:r>
              <a:rPr lang="pl-PL" dirty="0" smtClean="0">
                <a:solidFill>
                  <a:schemeClr val="bg1"/>
                </a:solidFill>
                <a:latin typeface="Kuba Reczny 2005" pitchFamily="2" charset="0"/>
              </a:rPr>
              <a:t>.  W musicalu filmowym, podobnie jak w teatralnym, w fabule ważne miejsce zajmują śpiewane przez bohaterów piosenki. Najpopularniejszym podgatunkiem są </a:t>
            </a:r>
            <a:r>
              <a:rPr lang="pl-PL" b="1" dirty="0" smtClean="0">
                <a:solidFill>
                  <a:schemeClr val="bg1"/>
                </a:solidFill>
                <a:latin typeface="Kuba Reczny 2005" pitchFamily="2" charset="0"/>
              </a:rPr>
              <a:t>musicalowe komedie</a:t>
            </a:r>
            <a:r>
              <a:rPr lang="pl-PL" dirty="0" smtClean="0">
                <a:solidFill>
                  <a:schemeClr val="bg1"/>
                </a:solidFill>
                <a:latin typeface="Kuba Reczny 2005" pitchFamily="2" charset="0"/>
              </a:rPr>
              <a:t>, w których obok piosenek i układów tanecznych ważną rolę pełnią </a:t>
            </a:r>
            <a:r>
              <a:rPr lang="pl-PL" b="1" dirty="0" smtClean="0">
                <a:solidFill>
                  <a:schemeClr val="bg1"/>
                </a:solidFill>
                <a:latin typeface="Kuba Reczny 2005" pitchFamily="2" charset="0"/>
              </a:rPr>
              <a:t>gagi</a:t>
            </a:r>
            <a:r>
              <a:rPr lang="pl-PL" dirty="0" smtClean="0">
                <a:solidFill>
                  <a:schemeClr val="bg1"/>
                </a:solidFill>
                <a:latin typeface="Kuba Reczny 2005" pitchFamily="2" charset="0"/>
              </a:rPr>
              <a:t>. Musical to najpopularniejszy gatunek współczesnego kina hinduskiego (</a:t>
            </a:r>
            <a:r>
              <a:rPr lang="pl-PL" dirty="0" err="1" smtClean="0">
                <a:solidFill>
                  <a:schemeClr val="bg1"/>
                </a:solidFill>
                <a:latin typeface="Kuba Reczny 2005" pitchFamily="2" charset="0"/>
              </a:rPr>
              <a:t>Bollywood</a:t>
            </a:r>
            <a:r>
              <a:rPr lang="pl-PL" dirty="0" smtClean="0">
                <a:solidFill>
                  <a:schemeClr val="bg1"/>
                </a:solidFill>
                <a:latin typeface="Kuba Reczny 2005" pitchFamily="2" charset="0"/>
              </a:rPr>
              <a:t>).</a:t>
            </a:r>
          </a:p>
          <a:p>
            <a:pPr>
              <a:buNone/>
            </a:pPr>
            <a:endParaRPr lang="pl-PL" dirty="0" smtClean="0">
              <a:solidFill>
                <a:schemeClr val="bg1"/>
              </a:solidFill>
              <a:latin typeface="Kuba Reczny 2005" pitchFamily="2" charset="0"/>
            </a:endParaRPr>
          </a:p>
          <a:p>
            <a:pPr>
              <a:buNone/>
            </a:pPr>
            <a:endParaRPr lang="pl-PL" dirty="0">
              <a:solidFill>
                <a:schemeClr val="bg1"/>
              </a:solidFill>
              <a:latin typeface="Kuba Reczny 2005" pitchFamily="2"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285728"/>
            <a:ext cx="8229600" cy="1143000"/>
          </a:xfrm>
        </p:spPr>
        <p:txBody>
          <a:bodyPr>
            <a:normAutofit fontScale="90000"/>
          </a:bodyPr>
          <a:lstStyle/>
          <a:p>
            <a:r>
              <a:rPr lang="pl-PL" b="1" dirty="0" err="1" smtClean="0">
                <a:solidFill>
                  <a:schemeClr val="bg1"/>
                </a:solidFill>
                <a:latin typeface="Kuba Reczny 2005" pitchFamily="2" charset="0"/>
              </a:rPr>
              <a:t>Mamma</a:t>
            </a:r>
            <a:r>
              <a:rPr lang="pl-PL" b="1" dirty="0" smtClean="0">
                <a:solidFill>
                  <a:schemeClr val="bg1"/>
                </a:solidFill>
                <a:latin typeface="Kuba Reczny 2005" pitchFamily="2" charset="0"/>
              </a:rPr>
              <a:t> Mia!</a:t>
            </a:r>
            <a:r>
              <a:rPr lang="pl-PL" dirty="0" smtClean="0">
                <a:solidFill>
                  <a:schemeClr val="bg1"/>
                </a:solidFill>
                <a:latin typeface="Kuba Reczny 2005" pitchFamily="2" charset="0"/>
              </a:rPr>
              <a:t> (2008r.)</a:t>
            </a:r>
            <a:br>
              <a:rPr lang="pl-PL" dirty="0" smtClean="0">
                <a:solidFill>
                  <a:schemeClr val="bg1"/>
                </a:solidFill>
                <a:latin typeface="Kuba Reczny 2005" pitchFamily="2" charset="0"/>
              </a:rPr>
            </a:br>
            <a:r>
              <a:rPr lang="pl-PL" dirty="0" smtClean="0">
                <a:solidFill>
                  <a:schemeClr val="bg1"/>
                </a:solidFill>
                <a:latin typeface="Kuba Reczny 2005" pitchFamily="2" charset="0"/>
              </a:rPr>
              <a:t>reż. </a:t>
            </a:r>
            <a:r>
              <a:rPr lang="pl-PL" dirty="0" err="1" smtClean="0">
                <a:solidFill>
                  <a:schemeClr val="bg1"/>
                </a:solidFill>
                <a:latin typeface="Kuba Reczny 2005" pitchFamily="2" charset="0"/>
              </a:rPr>
              <a:t>Phyllida</a:t>
            </a:r>
            <a:r>
              <a:rPr lang="pl-PL" dirty="0" smtClean="0">
                <a:solidFill>
                  <a:schemeClr val="bg1"/>
                </a:solidFill>
                <a:latin typeface="Kuba Reczny 2005" pitchFamily="2" charset="0"/>
              </a:rPr>
              <a:t> Lloyd</a:t>
            </a:r>
            <a:endParaRPr lang="pl-PL" dirty="0">
              <a:solidFill>
                <a:schemeClr val="bg1"/>
              </a:solidFill>
              <a:latin typeface="Kuba Reczny 2005" pitchFamily="2" charset="0"/>
            </a:endParaRPr>
          </a:p>
        </p:txBody>
      </p:sp>
      <p:pic>
        <p:nvPicPr>
          <p:cNvPr id="4" name="Symbol zastępczy zawartości 3" descr="mama mia.jpg"/>
          <p:cNvPicPr>
            <a:picLocks noGrp="1" noChangeAspect="1"/>
          </p:cNvPicPr>
          <p:nvPr>
            <p:ph idx="1"/>
          </p:nvPr>
        </p:nvPicPr>
        <p:blipFill>
          <a:blip r:embed="rId2" cstate="print"/>
          <a:stretch>
            <a:fillRect/>
          </a:stretch>
        </p:blipFill>
        <p:spPr>
          <a:xfrm>
            <a:off x="2267744" y="1916832"/>
            <a:ext cx="5031362" cy="4525963"/>
          </a:xfrm>
        </p:spPr>
      </p:pic>
    </p:spTree>
  </p:cSld>
  <p:clrMapOvr>
    <a:masterClrMapping/>
  </p:clrMapOvr>
</p:sld>
</file>

<file path=ppt/theme/theme1.xml><?xml version="1.0" encoding="utf-8"?>
<a:theme xmlns:a="http://schemas.openxmlformats.org/drawingml/2006/main" name="BjakBlog">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BjakBlog</Template>
  <TotalTime>229</TotalTime>
  <Words>348</Words>
  <Application>Microsoft Office PowerPoint</Application>
  <PresentationFormat>Pokaz na ekranie (4:3)</PresentationFormat>
  <Paragraphs>60</Paragraphs>
  <Slides>24</Slides>
  <Notes>0</Notes>
  <HiddenSlides>0</HiddenSlides>
  <MMClips>0</MMClips>
  <ScaleCrop>false</ScaleCrop>
  <HeadingPairs>
    <vt:vector size="4" baseType="variant">
      <vt:variant>
        <vt:lpstr>Motyw</vt:lpstr>
      </vt:variant>
      <vt:variant>
        <vt:i4>1</vt:i4>
      </vt:variant>
      <vt:variant>
        <vt:lpstr>Tytuły slajdów</vt:lpstr>
      </vt:variant>
      <vt:variant>
        <vt:i4>24</vt:i4>
      </vt:variant>
    </vt:vector>
  </HeadingPairs>
  <TitlesOfParts>
    <vt:vector size="25" baseType="lpstr">
      <vt:lpstr>BjakBlog</vt:lpstr>
      <vt:lpstr>GATUNKI FILMOWE</vt:lpstr>
      <vt:lpstr>Melodramat</vt:lpstr>
      <vt:lpstr> Titanic (1997), reż. James Cameron  </vt:lpstr>
      <vt:lpstr>Western</vt:lpstr>
      <vt:lpstr>Dramat filmowy </vt:lpstr>
      <vt:lpstr>„K2” (1992), reż. Franc Roddam - dramat wysokogórski o wspinaczce na górę K2</vt:lpstr>
      <vt:lpstr>HORROR</vt:lpstr>
      <vt:lpstr> „Koszmar z ulicy Wiązów” (1984),  reż. Wes Craven </vt:lpstr>
      <vt:lpstr> THRILLER </vt:lpstr>
      <vt:lpstr>„Szczęki” (1975), reż. Steven Spielbe</vt:lpstr>
      <vt:lpstr>FILMY KATASTROFICZNE</vt:lpstr>
      <vt:lpstr>„Pojutrze” (2004) Rolanda Emmericha</vt:lpstr>
      <vt:lpstr>FILMY HISTORYCZNO-KOSTIUMOWE</vt:lpstr>
      <vt:lpstr>Film sensacyjny</vt:lpstr>
      <vt:lpstr>„Tajemnice  Los Angeles” (1997),  reż. Curtis Hanson</vt:lpstr>
      <vt:lpstr>FILMY WOJENNE</vt:lpstr>
      <vt:lpstr>„Szeregowiec Ryan” (1998),  reż. Steven Spielberg</vt:lpstr>
      <vt:lpstr>Komedia</vt:lpstr>
      <vt:lpstr>FILMY FANTASTYCZNE</vt:lpstr>
      <vt:lpstr>„Avatar” (2009),  reż. James Cameron</vt:lpstr>
      <vt:lpstr>  FANTASY  </vt:lpstr>
      <vt:lpstr>„Władca Pierścieni: Drużyna Pierścienia” (2001), reż. Peter Jackson</vt:lpstr>
      <vt:lpstr>MUSICAL</vt:lpstr>
      <vt:lpstr>Mamma Mia! (2008r.) reż. Phyllida Lloyd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GATUNKI FILMOWE</dc:title>
  <dc:creator>Kamila</dc:creator>
  <cp:lastModifiedBy>oem</cp:lastModifiedBy>
  <cp:revision>55</cp:revision>
  <dcterms:created xsi:type="dcterms:W3CDTF">2010-05-26T16:32:47Z</dcterms:created>
  <dcterms:modified xsi:type="dcterms:W3CDTF">2014-12-07T20:01:31Z</dcterms:modified>
</cp:coreProperties>
</file>