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CA4C-6164-4331-A05B-1F2808673BB7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F609C-4C29-481E-9F95-8F8F469A43C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CA4C-6164-4331-A05B-1F2808673BB7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F609C-4C29-481E-9F95-8F8F469A43C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CA4C-6164-4331-A05B-1F2808673BB7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F609C-4C29-481E-9F95-8F8F469A43C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CA4C-6164-4331-A05B-1F2808673BB7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F609C-4C29-481E-9F95-8F8F469A43C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CA4C-6164-4331-A05B-1F2808673BB7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F609C-4C29-481E-9F95-8F8F469A43C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CA4C-6164-4331-A05B-1F2808673BB7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F609C-4C29-481E-9F95-8F8F469A43C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CA4C-6164-4331-A05B-1F2808673BB7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F609C-4C29-481E-9F95-8F8F469A43C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CA4C-6164-4331-A05B-1F2808673BB7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F609C-4C29-481E-9F95-8F8F469A43C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CA4C-6164-4331-A05B-1F2808673BB7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F609C-4C29-481E-9F95-8F8F469A43C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CA4C-6164-4331-A05B-1F2808673BB7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F609C-4C29-481E-9F95-8F8F469A43C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CA4C-6164-4331-A05B-1F2808673BB7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F609C-4C29-481E-9F95-8F8F469A43C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6CA4C-6164-4331-A05B-1F2808673BB7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F609C-4C29-481E-9F95-8F8F469A43C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zoom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94719"/>
          </a:xfrm>
        </p:spPr>
        <p:txBody>
          <a:bodyPr>
            <a:normAutofit/>
          </a:bodyPr>
          <a:lstStyle/>
          <a:p>
            <a:r>
              <a:rPr lang="pl-PL" sz="7200" dirty="0" smtClean="0">
                <a:cs typeface="Babylon pl" pitchFamily="34" charset="0"/>
              </a:rPr>
              <a:t>GATUNKI </a:t>
            </a:r>
            <a:r>
              <a:rPr lang="pl-PL" sz="7200" dirty="0" smtClean="0">
                <a:cs typeface="Babylon pl" pitchFamily="34" charset="0"/>
              </a:rPr>
              <a:t/>
            </a:r>
            <a:br>
              <a:rPr lang="pl-PL" sz="7200" dirty="0" smtClean="0">
                <a:cs typeface="Babylon pl" pitchFamily="34" charset="0"/>
              </a:rPr>
            </a:br>
            <a:r>
              <a:rPr lang="pl-PL" sz="7200" dirty="0" smtClean="0">
                <a:cs typeface="Babylon pl" pitchFamily="34" charset="0"/>
              </a:rPr>
              <a:t>LIRYCZNE</a:t>
            </a:r>
            <a:endParaRPr lang="pl-PL" sz="7200" dirty="0">
              <a:cs typeface="Babylon p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65820"/>
          </a:xfrm>
        </p:spPr>
        <p:txBody>
          <a:bodyPr>
            <a:normAutofit/>
          </a:bodyPr>
          <a:lstStyle/>
          <a:p>
            <a:pPr algn="ctr"/>
            <a:r>
              <a:rPr lang="pl-PL" sz="5400" dirty="0" smtClean="0">
                <a:cs typeface="Babylon pl" pitchFamily="34" charset="0"/>
              </a:rPr>
              <a:t>Liryka</a:t>
            </a:r>
            <a:endParaRPr lang="pl-PL" sz="5400" dirty="0">
              <a:cs typeface="Babylon pl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44216"/>
            <a:ext cx="6995120" cy="4997152"/>
          </a:xfrm>
        </p:spPr>
        <p:txBody>
          <a:bodyPr>
            <a:normAutofit fontScale="85000" lnSpcReduction="20000"/>
          </a:bodyPr>
          <a:lstStyle/>
          <a:p>
            <a:r>
              <a:rPr lang="pl-PL" dirty="0" smtClean="0"/>
              <a:t>jeden z trzech </a:t>
            </a:r>
            <a:r>
              <a:rPr lang="pl-PL" dirty="0" smtClean="0">
                <a:solidFill>
                  <a:srgbClr val="FF0000"/>
                </a:solidFill>
              </a:rPr>
              <a:t>rodzajów</a:t>
            </a:r>
            <a:r>
              <a:rPr lang="pl-PL" dirty="0" smtClean="0"/>
              <a:t> literackich, obok dramatu i epiki,</a:t>
            </a:r>
          </a:p>
          <a:p>
            <a:r>
              <a:rPr lang="pl-PL" dirty="0" smtClean="0"/>
              <a:t>obejmuje utwory, których głównym przedmiotem przedstawienia są </a:t>
            </a:r>
            <a:r>
              <a:rPr lang="pl-PL" dirty="0" smtClean="0">
                <a:solidFill>
                  <a:srgbClr val="FF0000"/>
                </a:solidFill>
              </a:rPr>
              <a:t>przeżycia wewnętrzne</a:t>
            </a:r>
            <a:r>
              <a:rPr lang="pl-PL" dirty="0" smtClean="0"/>
              <a:t>, przekazywane za pośrednictwem wypowiedzi </a:t>
            </a:r>
            <a:r>
              <a:rPr lang="pl-PL" dirty="0" smtClean="0">
                <a:solidFill>
                  <a:srgbClr val="FF0000"/>
                </a:solidFill>
              </a:rPr>
              <a:t>monologicznej</a:t>
            </a:r>
            <a:r>
              <a:rPr lang="pl-PL" dirty="0" smtClean="0"/>
              <a:t> (rzadziej dialogu),</a:t>
            </a:r>
          </a:p>
          <a:p>
            <a:r>
              <a:rPr lang="pl-PL" dirty="0" smtClean="0"/>
              <a:t>centralnym elementem utworu lirycznego jest tzw. </a:t>
            </a:r>
            <a:r>
              <a:rPr lang="pl-PL" dirty="0" smtClean="0">
                <a:solidFill>
                  <a:srgbClr val="FF0000"/>
                </a:solidFill>
              </a:rPr>
              <a:t>podmiot liryczny</a:t>
            </a:r>
            <a:r>
              <a:rPr lang="pl-PL" dirty="0" smtClean="0"/>
              <a:t>, </a:t>
            </a:r>
          </a:p>
          <a:p>
            <a:r>
              <a:rPr lang="pl-PL" dirty="0" smtClean="0"/>
              <a:t>język liryki oznacza się (w porównaniu z dramatem i epiką) wysokim </a:t>
            </a:r>
            <a:r>
              <a:rPr lang="pl-PL" dirty="0" smtClean="0">
                <a:solidFill>
                  <a:srgbClr val="FF0000"/>
                </a:solidFill>
              </a:rPr>
              <a:t>zmetaforyzowaniem</a:t>
            </a:r>
            <a:r>
              <a:rPr lang="pl-PL" dirty="0" smtClean="0"/>
              <a:t>,</a:t>
            </a:r>
          </a:p>
          <a:p>
            <a:r>
              <a:rPr lang="pl-PL" dirty="0" smtClean="0"/>
              <a:t>jej nazwa wywodzi się od nazwy starogreckiego instrumentu muzycznego – </a:t>
            </a:r>
            <a:r>
              <a:rPr lang="pl-PL" dirty="0" smtClean="0">
                <a:solidFill>
                  <a:srgbClr val="FF0000"/>
                </a:solidFill>
              </a:rPr>
              <a:t>liry</a:t>
            </a:r>
            <a:r>
              <a:rPr lang="pl-PL" dirty="0" smtClean="0"/>
              <a:t>. Przy jej wtórze antyczni poeci śpiewali swoje pieśni.</a:t>
            </a:r>
          </a:p>
          <a:p>
            <a:endParaRPr lang="pl-PL" dirty="0" smtClean="0"/>
          </a:p>
          <a:p>
            <a:endParaRPr lang="pl-PL" dirty="0"/>
          </a:p>
        </p:txBody>
      </p:sp>
      <p:pic>
        <p:nvPicPr>
          <p:cNvPr id="4" name="Obraz 3" descr="piór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214290"/>
            <a:ext cx="1371600" cy="1466850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5736" y="516684"/>
            <a:ext cx="5500464" cy="680068"/>
          </a:xfrm>
        </p:spPr>
        <p:txBody>
          <a:bodyPr>
            <a:noAutofit/>
          </a:bodyPr>
          <a:lstStyle/>
          <a:p>
            <a:r>
              <a:rPr lang="pl-PL" sz="5400" dirty="0" smtClean="0"/>
              <a:t>NAJWAŻNIEJSZE GATUNKI LIRYCZNE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23728" y="1772816"/>
            <a:ext cx="2455682" cy="4846320"/>
          </a:xfrm>
        </p:spPr>
        <p:txBody>
          <a:bodyPr/>
          <a:lstStyle/>
          <a:p>
            <a:r>
              <a:rPr lang="pl-PL" dirty="0" smtClean="0"/>
              <a:t>elegia,</a:t>
            </a:r>
          </a:p>
          <a:p>
            <a:r>
              <a:rPr lang="pl-PL" dirty="0" smtClean="0"/>
              <a:t>fraszka,</a:t>
            </a:r>
          </a:p>
          <a:p>
            <a:r>
              <a:rPr lang="pl-PL" dirty="0" smtClean="0"/>
              <a:t>hymn,</a:t>
            </a:r>
          </a:p>
          <a:p>
            <a:r>
              <a:rPr lang="pl-PL" dirty="0" smtClean="0"/>
              <a:t>oda,</a:t>
            </a:r>
          </a:p>
          <a:p>
            <a:r>
              <a:rPr lang="pl-PL" dirty="0" smtClean="0"/>
              <a:t>pieśń,</a:t>
            </a:r>
          </a:p>
          <a:p>
            <a:r>
              <a:rPr lang="pl-PL" dirty="0" smtClean="0"/>
              <a:t>psalm,</a:t>
            </a:r>
          </a:p>
          <a:p>
            <a:r>
              <a:rPr lang="pl-PL" dirty="0" smtClean="0"/>
              <a:t>sonet,</a:t>
            </a:r>
          </a:p>
          <a:p>
            <a:r>
              <a:rPr lang="pl-PL" dirty="0" smtClean="0"/>
              <a:t>tren.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pic>
        <p:nvPicPr>
          <p:cNvPr id="4" name="Obraz 3" descr="Pisani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2492896"/>
            <a:ext cx="3271327" cy="3271327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5400" dirty="0" smtClean="0"/>
              <a:t>ELEGIA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783357"/>
            <a:ext cx="6923112" cy="4886003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/>
              <a:t>to (w rozumieniu nowożytnym — od XVI w.) utwór liryczny o treści poważnej, refleksyjny, utrzymany w tonie smutnego rozpamiętywania, rozważania lub skargi, dotyczący spraw osobistych lub problemów egzystencjalnych (przemijanie, śmierć, miłość). Należy do najbardziej charakterystycznych form liryki bezpośredniej. W poezji starogreckiej, skąd wywodzi się ten gatunek, obowiązkowa była dla niego forma wierszowa dystychu elegijnego. W epoce renesansu uprawiali elegię m. in. Klemens Janicki i Jan Kochanowski. 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374378"/>
            <a:ext cx="7128792" cy="894382"/>
          </a:xfrm>
        </p:spPr>
        <p:txBody>
          <a:bodyPr>
            <a:noAutofit/>
          </a:bodyPr>
          <a:lstStyle/>
          <a:p>
            <a:r>
              <a:rPr lang="pl-PL" sz="5400" dirty="0" smtClean="0"/>
              <a:t>Krzysztof Kamil </a:t>
            </a:r>
            <a:r>
              <a:rPr lang="pl-PL" sz="5400" dirty="0" err="1" smtClean="0"/>
              <a:t>BAczyński</a:t>
            </a:r>
            <a:r>
              <a:rPr lang="pl-PL" sz="5400" dirty="0" smtClean="0"/>
              <a:t> </a:t>
            </a:r>
            <a:br>
              <a:rPr lang="pl-PL" sz="5400" dirty="0" smtClean="0"/>
            </a:br>
            <a:r>
              <a:rPr lang="pl-PL" sz="5400" dirty="0" smtClean="0"/>
              <a:t>„elegia o </a:t>
            </a:r>
            <a:r>
              <a:rPr lang="pl-PL" sz="5400" dirty="0" smtClean="0"/>
              <a:t> [</a:t>
            </a:r>
            <a:r>
              <a:rPr lang="pl-PL" sz="5400" dirty="0" smtClean="0"/>
              <a:t>chłopcu polskim]”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988840"/>
            <a:ext cx="7236296" cy="46805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sz="2200" dirty="0" smtClean="0"/>
              <a:t>Oddzielili cie, syneczku, od snów, co jak motyl drżą,</a:t>
            </a:r>
          </a:p>
          <a:p>
            <a:pPr>
              <a:buNone/>
            </a:pPr>
            <a:r>
              <a:rPr lang="pl-PL" sz="2200" dirty="0" smtClean="0"/>
              <a:t>haftowali ci, syneczku, smutne oczy rudą krwią,</a:t>
            </a:r>
          </a:p>
          <a:p>
            <a:pPr>
              <a:buNone/>
            </a:pPr>
            <a:r>
              <a:rPr lang="pl-PL" sz="2200" dirty="0" smtClean="0"/>
              <a:t>malowali krajobrazy w żółte ściegi pożóg, </a:t>
            </a:r>
          </a:p>
          <a:p>
            <a:pPr>
              <a:buNone/>
            </a:pPr>
            <a:r>
              <a:rPr lang="pl-PL" sz="2200" dirty="0" smtClean="0"/>
              <a:t>wyszywali wisielcami drzew płynące morze. </a:t>
            </a:r>
          </a:p>
          <a:p>
            <a:pPr>
              <a:buNone/>
            </a:pPr>
            <a:r>
              <a:rPr lang="pl-PL" sz="2200" dirty="0" smtClean="0"/>
              <a:t>Wyuczyli cię, syneczku, ziemi twej na pamięć, </a:t>
            </a:r>
          </a:p>
          <a:p>
            <a:pPr>
              <a:buNone/>
            </a:pPr>
            <a:r>
              <a:rPr lang="pl-PL" sz="2200" dirty="0" smtClean="0"/>
              <a:t>gdyś jej ścieżki powycinał żelaznymi łzami. </a:t>
            </a:r>
          </a:p>
          <a:p>
            <a:pPr>
              <a:buNone/>
            </a:pPr>
            <a:r>
              <a:rPr lang="pl-PL" sz="2200" dirty="0" smtClean="0"/>
              <a:t>Odchowali cię w ciemności, odkarmili bochnem trwóg,</a:t>
            </a:r>
          </a:p>
          <a:p>
            <a:pPr>
              <a:buNone/>
            </a:pPr>
            <a:r>
              <a:rPr lang="pl-PL" sz="2200" dirty="0" smtClean="0"/>
              <a:t>przemierzyłeś po omacku najwstydliwsze z ludzkich dróg. </a:t>
            </a:r>
          </a:p>
          <a:p>
            <a:pPr>
              <a:buNone/>
            </a:pPr>
            <a:r>
              <a:rPr lang="pl-PL" sz="2200" dirty="0" smtClean="0"/>
              <a:t>I wyszedłeś, jasny synku, z czarną bronią w noc, </a:t>
            </a:r>
          </a:p>
          <a:p>
            <a:pPr>
              <a:buNone/>
            </a:pPr>
            <a:r>
              <a:rPr lang="pl-PL" sz="2200" dirty="0" smtClean="0"/>
              <a:t>i poczułeś, jak się jeży w dźwięku minut - zło. </a:t>
            </a:r>
          </a:p>
          <a:p>
            <a:pPr>
              <a:buNone/>
            </a:pPr>
            <a:r>
              <a:rPr lang="pl-PL" sz="2200" dirty="0" smtClean="0"/>
              <a:t>Zanim padłeś, jeszcze ziemię przeżegnałeś ręką. </a:t>
            </a:r>
          </a:p>
          <a:p>
            <a:pPr>
              <a:buNone/>
            </a:pPr>
            <a:r>
              <a:rPr lang="pl-PL" sz="2200" dirty="0" smtClean="0"/>
              <a:t>Czy to była kula, synku, czy to serce pękło? </a:t>
            </a:r>
          </a:p>
          <a:p>
            <a:pPr>
              <a:buNone/>
            </a:pPr>
            <a:r>
              <a:rPr lang="pl-PL" dirty="0" smtClean="0"/>
              <a:t>20. III. 1944 r. </a:t>
            </a: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5400" dirty="0" smtClean="0"/>
              <a:t>FRASZKA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1639341"/>
            <a:ext cx="7344816" cy="4958011"/>
          </a:xfrm>
        </p:spPr>
        <p:txBody>
          <a:bodyPr>
            <a:noAutofit/>
          </a:bodyPr>
          <a:lstStyle/>
          <a:p>
            <a:r>
              <a:rPr lang="pl-PL" sz="2200" dirty="0" smtClean="0"/>
              <a:t>(wł. </a:t>
            </a:r>
            <a:r>
              <a:rPr lang="pl-PL" sz="2200" i="1" dirty="0" err="1" smtClean="0"/>
              <a:t>frasca</a:t>
            </a:r>
            <a:r>
              <a:rPr lang="pl-PL" sz="2200" dirty="0" smtClean="0"/>
              <a:t> - gałązka, drobiazg, bagatela, błahostka) – krótki utwór liryczny, zazwyczaj rymowany lub wierszowany o różnorodnej tematyce, często humorystycznej lub ironicznej (satyrycznej). </a:t>
            </a:r>
          </a:p>
          <a:p>
            <a:r>
              <a:rPr lang="pl-PL" sz="2200" dirty="0" smtClean="0"/>
              <a:t>Fraszka wywodzi się ze starożytności, swoimi korzeniami sięga do epigramatu, którego twórcą był </a:t>
            </a:r>
            <a:r>
              <a:rPr lang="pl-PL" sz="2200" dirty="0" err="1" smtClean="0"/>
              <a:t>Symonides</a:t>
            </a:r>
            <a:r>
              <a:rPr lang="pl-PL" sz="2200" dirty="0" smtClean="0"/>
              <a:t> z </a:t>
            </a:r>
            <a:r>
              <a:rPr lang="pl-PL" sz="2200" dirty="0" err="1" smtClean="0"/>
              <a:t>Keos</a:t>
            </a:r>
            <a:r>
              <a:rPr lang="pl-PL" sz="2200" dirty="0" smtClean="0"/>
              <a:t>. Były to krótkie napisy na kamieniach nagrobnych (epitafium) i przedmiotach codziennego użytku. Autorami fraszek było wielu znanych polskich poetów, między innymi Jan Kochanowski, Jan Sztaudynger. </a:t>
            </a:r>
          </a:p>
          <a:p>
            <a:r>
              <a:rPr lang="pl-PL" sz="2200" dirty="0" smtClean="0"/>
              <a:t>Kochanowski wprowadził fraszkę do literatury polskiej. Oprócz tematyki żartobliwej, np. fraszka </a:t>
            </a:r>
            <a:r>
              <a:rPr lang="pl-PL" sz="2200" i="1" dirty="0" smtClean="0"/>
              <a:t>O doktorze Hiszpanie</a:t>
            </a:r>
            <a:r>
              <a:rPr lang="pl-PL" sz="2200" dirty="0" smtClean="0"/>
              <a:t>, pisywał także fraszki refleksyjne (</a:t>
            </a:r>
            <a:r>
              <a:rPr lang="pl-PL" sz="2200" i="1" dirty="0" smtClean="0"/>
              <a:t>O żywocie ludzkim</a:t>
            </a:r>
            <a:r>
              <a:rPr lang="pl-PL" sz="2200" dirty="0" smtClean="0"/>
              <a:t>), pochwalne, biesiadne, miłosne (</a:t>
            </a:r>
            <a:r>
              <a:rPr lang="pl-PL" sz="2200" i="1" dirty="0" smtClean="0"/>
              <a:t>Do Hanny</a:t>
            </a:r>
            <a:r>
              <a:rPr lang="pl-PL" sz="2200" dirty="0" smtClean="0"/>
              <a:t>). Bardzo znane są: </a:t>
            </a:r>
            <a:r>
              <a:rPr lang="pl-PL" sz="2200" i="1" dirty="0" smtClean="0"/>
              <a:t>Na dom w </a:t>
            </a:r>
            <a:r>
              <a:rPr lang="pl-PL" sz="2200" i="1" dirty="0" err="1" smtClean="0"/>
              <a:t>Czarnolesie</a:t>
            </a:r>
            <a:r>
              <a:rPr lang="pl-PL" sz="2200" dirty="0" smtClean="0"/>
              <a:t>, </a:t>
            </a:r>
            <a:r>
              <a:rPr lang="pl-PL" sz="2200" i="1" dirty="0" smtClean="0"/>
              <a:t>Na lipę</a:t>
            </a:r>
            <a:r>
              <a:rPr lang="pl-PL" sz="2200" dirty="0" smtClean="0"/>
              <a:t>, </a:t>
            </a:r>
            <a:r>
              <a:rPr lang="pl-PL" sz="2200" i="1" dirty="0" smtClean="0"/>
              <a:t>Raki</a:t>
            </a:r>
            <a:r>
              <a:rPr lang="pl-PL" sz="2200" dirty="0" smtClean="0"/>
              <a:t>. Do dziś zachowało się ok. 485 fraszek Jana Kochanowskiego. Poeta ten był również autorem spolszczonej nazwy tego wiersza</a:t>
            </a:r>
            <a:r>
              <a:rPr lang="pl-PL" sz="2200" baseline="30000" dirty="0" smtClean="0">
                <a:hlinkClick r:id="" action="ppaction://hlinkfile"/>
              </a:rPr>
              <a:t>[1]</a:t>
            </a:r>
            <a:r>
              <a:rPr lang="pl-PL" sz="2200" dirty="0" smtClean="0"/>
              <a:t>.</a:t>
            </a:r>
            <a:endParaRPr lang="pl-PL" sz="22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5400" dirty="0" smtClean="0"/>
              <a:t>Jan Kochanowski </a:t>
            </a:r>
            <a:br>
              <a:rPr lang="pl-PL" sz="5400" dirty="0" smtClean="0"/>
            </a:br>
            <a:r>
              <a:rPr lang="pl-PL" sz="5400" dirty="0" smtClean="0"/>
              <a:t>„Na dom w </a:t>
            </a:r>
            <a:r>
              <a:rPr lang="pl-PL" sz="5400" dirty="0" err="1" smtClean="0"/>
              <a:t>czarnolesie</a:t>
            </a:r>
            <a:r>
              <a:rPr lang="pl-PL" sz="5400" dirty="0" smtClean="0"/>
              <a:t>”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639341"/>
            <a:ext cx="6995120" cy="495801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dirty="0" smtClean="0"/>
              <a:t>	Panie, to moja praca, a zdarzenie Twoje;</a:t>
            </a:r>
            <a:br>
              <a:rPr lang="pl-PL" dirty="0" smtClean="0"/>
            </a:br>
            <a:r>
              <a:rPr lang="pl-PL" dirty="0" err="1" smtClean="0"/>
              <a:t>Raczyż</a:t>
            </a:r>
            <a:r>
              <a:rPr lang="pl-PL" dirty="0" smtClean="0"/>
              <a:t> błogosławieństwo dać do końca swoje! </a:t>
            </a:r>
            <a:br>
              <a:rPr lang="pl-PL" dirty="0" smtClean="0"/>
            </a:br>
            <a:r>
              <a:rPr lang="pl-PL" dirty="0" smtClean="0"/>
              <a:t>Inszy niechaj pałace </a:t>
            </a:r>
            <a:r>
              <a:rPr lang="pl-PL" dirty="0" err="1" smtClean="0"/>
              <a:t>marmórowe</a:t>
            </a:r>
            <a:r>
              <a:rPr lang="pl-PL" dirty="0" smtClean="0"/>
              <a:t> mają </a:t>
            </a:r>
            <a:br>
              <a:rPr lang="pl-PL" dirty="0" smtClean="0"/>
            </a:br>
            <a:r>
              <a:rPr lang="pl-PL" dirty="0" smtClean="0"/>
              <a:t>I szczerym </a:t>
            </a:r>
            <a:r>
              <a:rPr lang="pl-PL" dirty="0" err="1" smtClean="0"/>
              <a:t>złotogłowem</a:t>
            </a:r>
            <a:r>
              <a:rPr lang="pl-PL" dirty="0" smtClean="0"/>
              <a:t> ściany obijają, </a:t>
            </a:r>
            <a:br>
              <a:rPr lang="pl-PL" dirty="0" smtClean="0"/>
            </a:br>
            <a:r>
              <a:rPr lang="pl-PL" dirty="0" smtClean="0"/>
              <a:t>Ja, Panie, niechaj mieszkam w tym </a:t>
            </a:r>
            <a:r>
              <a:rPr lang="pl-PL" dirty="0" err="1" smtClean="0"/>
              <a:t>gniaździe</a:t>
            </a:r>
            <a:r>
              <a:rPr lang="pl-PL" dirty="0" smtClean="0"/>
              <a:t> ojczystym,</a:t>
            </a:r>
            <a:br>
              <a:rPr lang="pl-PL" dirty="0" smtClean="0"/>
            </a:br>
            <a:r>
              <a:rPr lang="pl-PL" dirty="0" smtClean="0"/>
              <a:t>A Ty mię zdrowiem opatrz i </a:t>
            </a:r>
            <a:r>
              <a:rPr lang="pl-PL" dirty="0" err="1" smtClean="0"/>
              <a:t>sumnieniem</a:t>
            </a:r>
            <a:r>
              <a:rPr lang="pl-PL" dirty="0" smtClean="0"/>
              <a:t> czystym, </a:t>
            </a:r>
            <a:br>
              <a:rPr lang="pl-PL" dirty="0" smtClean="0"/>
            </a:br>
            <a:r>
              <a:rPr lang="pl-PL" dirty="0" smtClean="0"/>
              <a:t>Pożywieniem </a:t>
            </a:r>
            <a:r>
              <a:rPr lang="pl-PL" dirty="0" err="1" smtClean="0"/>
              <a:t>ućciwym</a:t>
            </a:r>
            <a:r>
              <a:rPr lang="pl-PL" dirty="0" smtClean="0"/>
              <a:t>, ludzką życzliwością, </a:t>
            </a:r>
            <a:br>
              <a:rPr lang="pl-PL" dirty="0" smtClean="0"/>
            </a:br>
            <a:r>
              <a:rPr lang="pl-PL" dirty="0" err="1" smtClean="0"/>
              <a:t>Obyczajmi</a:t>
            </a:r>
            <a:r>
              <a:rPr lang="pl-PL" dirty="0" smtClean="0"/>
              <a:t> znośnymi, </a:t>
            </a:r>
            <a:r>
              <a:rPr lang="pl-PL" dirty="0" err="1" smtClean="0"/>
              <a:t>nieprzykrą</a:t>
            </a:r>
            <a:r>
              <a:rPr lang="pl-PL" dirty="0" smtClean="0"/>
              <a:t> starością. 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dirty="0" smtClean="0"/>
              <a:t>Jan Sztaudynger </a:t>
            </a:r>
            <a:r>
              <a:rPr lang="pl-PL" sz="5400" dirty="0" err="1" smtClean="0"/>
              <a:t>„fraszk</a:t>
            </a:r>
            <a:r>
              <a:rPr lang="pl-PL" sz="5400" dirty="0" smtClean="0"/>
              <a:t>I”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783357"/>
            <a:ext cx="6779096" cy="4886003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 Mimo najszybszych samolotów,</a:t>
            </a:r>
          </a:p>
          <a:p>
            <a:pPr>
              <a:buNone/>
            </a:pPr>
            <a:r>
              <a:rPr lang="pl-PL" dirty="0" smtClean="0"/>
              <a:t>Do wczoraj nie ma już powrotu... </a:t>
            </a:r>
          </a:p>
          <a:p>
            <a:r>
              <a:rPr lang="pl-PL" dirty="0" smtClean="0"/>
              <a:t>Nic tak serca nie studzi,</a:t>
            </a:r>
            <a:br>
              <a:rPr lang="pl-PL" dirty="0" smtClean="0"/>
            </a:br>
            <a:r>
              <a:rPr lang="pl-PL" dirty="0" smtClean="0"/>
              <a:t>Jak poznawanie ludzi. </a:t>
            </a:r>
          </a:p>
          <a:p>
            <a:r>
              <a:rPr lang="pl-PL" dirty="0" smtClean="0"/>
              <a:t>Tęcza</a:t>
            </a:r>
            <a:br>
              <a:rPr lang="pl-PL" dirty="0" smtClean="0"/>
            </a:br>
            <a:r>
              <a:rPr lang="pl-PL" dirty="0" smtClean="0"/>
              <a:t>Wszystko bieli zawdzięcza.</a:t>
            </a:r>
          </a:p>
          <a:p>
            <a:r>
              <a:rPr lang="pl-PL" dirty="0" smtClean="0"/>
              <a:t>Wsi spokojna, wsi wesoła,</a:t>
            </a:r>
            <a:br>
              <a:rPr lang="pl-PL" dirty="0" smtClean="0"/>
            </a:br>
            <a:r>
              <a:rPr lang="pl-PL" dirty="0" smtClean="0"/>
              <a:t>Głoszę twoją chwałę,</a:t>
            </a:r>
            <a:br>
              <a:rPr lang="pl-PL" dirty="0" smtClean="0"/>
            </a:br>
            <a:r>
              <a:rPr lang="pl-PL" dirty="0" smtClean="0"/>
              <a:t>I do miasta sobie jadę,</a:t>
            </a:r>
            <a:br>
              <a:rPr lang="pl-PL" dirty="0" smtClean="0"/>
            </a:br>
            <a:r>
              <a:rPr lang="pl-PL" dirty="0" smtClean="0"/>
              <a:t>Mieszkać w nim na stałe. 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dirty="0" smtClean="0"/>
              <a:t>Hymn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855365"/>
            <a:ext cx="6851104" cy="4525963"/>
          </a:xfrm>
        </p:spPr>
        <p:txBody>
          <a:bodyPr>
            <a:normAutofit lnSpcReduction="10000"/>
          </a:bodyPr>
          <a:lstStyle/>
          <a:p>
            <a:r>
              <a:rPr lang="pl-PL" b="1" dirty="0" smtClean="0"/>
              <a:t>Hymn</a:t>
            </a:r>
            <a:r>
              <a:rPr lang="pl-PL" dirty="0" smtClean="0"/>
              <a:t> (z greckiego </a:t>
            </a:r>
            <a:r>
              <a:rPr lang="pl-PL" i="1" dirty="0" err="1" smtClean="0"/>
              <a:t>hýmnos</a:t>
            </a:r>
            <a:r>
              <a:rPr lang="pl-PL" dirty="0" smtClean="0"/>
              <a:t> – </a:t>
            </a:r>
            <a:r>
              <a:rPr lang="pl-PL" i="1" dirty="0" smtClean="0"/>
              <a:t>pieśń pochwalna</a:t>
            </a:r>
            <a:r>
              <a:rPr lang="pl-PL" dirty="0" smtClean="0"/>
              <a:t>) – uroczysta i podniosła pieśń pochwalna o apostroficznym charakterze wypowiedzi, komponowana na cześć bóstwa, szczególnej osoby, wydarzenia, ojczyzny (kraju), a także idei.</a:t>
            </a:r>
          </a:p>
          <a:p>
            <a:r>
              <a:rPr lang="pl-PL" dirty="0" smtClean="0"/>
              <a:t>Historia literatury zna hymny: państwowe, narodowe, wojskowe, religijne, koronacyjne, akademickie, a także szkolne. </a:t>
            </a: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5400" dirty="0" smtClean="0"/>
              <a:t>Ignacy </a:t>
            </a:r>
            <a:r>
              <a:rPr lang="pl-PL" sz="5400" dirty="0" err="1" smtClean="0"/>
              <a:t>krasicki</a:t>
            </a:r>
            <a:r>
              <a:rPr lang="pl-PL" sz="5400" dirty="0" smtClean="0"/>
              <a:t> </a:t>
            </a:r>
            <a:br>
              <a:rPr lang="pl-PL" sz="5400" dirty="0" smtClean="0"/>
            </a:br>
            <a:r>
              <a:rPr lang="pl-PL" sz="5400" dirty="0" smtClean="0"/>
              <a:t>„hymn o miłości ojczyzny”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600200"/>
            <a:ext cx="6923112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dirty="0" smtClean="0"/>
              <a:t>	</a:t>
            </a:r>
          </a:p>
          <a:p>
            <a:pPr>
              <a:buNone/>
            </a:pPr>
            <a:r>
              <a:rPr lang="pl-PL" dirty="0" smtClean="0"/>
              <a:t>	Święta miłości kochanej Ojczyzny,</a:t>
            </a:r>
            <a:br>
              <a:rPr lang="pl-PL" dirty="0" smtClean="0"/>
            </a:br>
            <a:r>
              <a:rPr lang="pl-PL" dirty="0" smtClean="0"/>
              <a:t>Czują Cię tylko umysły poczciwe !</a:t>
            </a:r>
            <a:br>
              <a:rPr lang="pl-PL" dirty="0" smtClean="0"/>
            </a:br>
            <a:r>
              <a:rPr lang="pl-PL" dirty="0" smtClean="0"/>
              <a:t>Dla ciebie </a:t>
            </a:r>
            <a:r>
              <a:rPr lang="pl-PL" dirty="0" err="1" smtClean="0"/>
              <a:t>zjadłe</a:t>
            </a:r>
            <a:r>
              <a:rPr lang="pl-PL" dirty="0" smtClean="0"/>
              <a:t> smakują trucizny,</a:t>
            </a:r>
            <a:br>
              <a:rPr lang="pl-PL" dirty="0" smtClean="0"/>
            </a:br>
            <a:r>
              <a:rPr lang="pl-PL" dirty="0" smtClean="0"/>
              <a:t>Dla ciebie więzy, pęta nie zelżywe.</a:t>
            </a:r>
            <a:br>
              <a:rPr lang="pl-PL" dirty="0" smtClean="0"/>
            </a:br>
            <a:r>
              <a:rPr lang="pl-PL" dirty="0" smtClean="0"/>
              <a:t>Kształcisz kalectwo przez chwalebne blizny,</a:t>
            </a:r>
            <a:br>
              <a:rPr lang="pl-PL" dirty="0" smtClean="0"/>
            </a:br>
            <a:r>
              <a:rPr lang="pl-PL" dirty="0" smtClean="0"/>
              <a:t>Gnieździsz w umyśle rozkoszy prawdziwe.</a:t>
            </a:r>
            <a:br>
              <a:rPr lang="pl-PL" dirty="0" smtClean="0"/>
            </a:br>
            <a:r>
              <a:rPr lang="pl-PL" dirty="0" smtClean="0"/>
              <a:t>Byle cię można wspomóc, byle wspierać,</a:t>
            </a:r>
            <a:br>
              <a:rPr lang="pl-PL" dirty="0" smtClean="0"/>
            </a:br>
            <a:r>
              <a:rPr lang="pl-PL" dirty="0" smtClean="0"/>
              <a:t>Nie żal żyć w nędzy, nie żal i umierać.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/>
              <a:t>ODA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1783357"/>
            <a:ext cx="7067128" cy="4886003"/>
          </a:xfrm>
        </p:spPr>
        <p:txBody>
          <a:bodyPr>
            <a:normAutofit fontScale="85000" lnSpcReduction="10000"/>
          </a:bodyPr>
          <a:lstStyle/>
          <a:p>
            <a:r>
              <a:rPr lang="pl-PL" dirty="0" smtClean="0"/>
              <a:t>utwór liryczny, który charakteryzuje się wzniosłością tematu i stylu, sławi ideę, wydarzenie lub czas. Zwykle cechuje ją także zbiorowy podmiot wypowiedzi. Należała do najpopularniejszych form poezji klasycznej,</a:t>
            </a:r>
          </a:p>
          <a:p>
            <a:r>
              <a:rPr lang="pl-PL" dirty="0" smtClean="0"/>
              <a:t>w Starożytnej Grecji i </a:t>
            </a:r>
            <a:r>
              <a:rPr lang="pl-PL" dirty="0" err="1" smtClean="0"/>
              <a:t>i</a:t>
            </a:r>
            <a:r>
              <a:rPr lang="pl-PL" dirty="0" smtClean="0"/>
              <a:t> Rzymie oda była w przeciwieństwie do hymnu utworem o tematyce świeckiej, wychwalającym np. miasta, ludzi lub pewne pojęcia abstrakcyjne,</a:t>
            </a:r>
          </a:p>
          <a:p>
            <a:r>
              <a:rPr lang="pl-PL" dirty="0" smtClean="0"/>
              <a:t>charakteryzuje się zawartością elementów pochwalnych, patosem, śpiewnością i melodyjnością. Zrytmizowanie osiągnięte jest za pomocą regularności wersyfikacyjnej i stałego miejsca średniówki.</a:t>
            </a:r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>
            <a:noAutofit/>
          </a:bodyPr>
          <a:lstStyle/>
          <a:p>
            <a:r>
              <a:rPr lang="pl-PL" sz="5400" dirty="0" smtClean="0"/>
              <a:t>Adam Mickiewicz </a:t>
            </a:r>
            <a:br>
              <a:rPr lang="pl-PL" sz="5400" dirty="0" smtClean="0"/>
            </a:br>
            <a:r>
              <a:rPr lang="pl-PL" sz="5400" dirty="0" smtClean="0"/>
              <a:t>„Oda do młodości” </a:t>
            </a:r>
            <a:r>
              <a:rPr lang="pl-PL" sz="3200" dirty="0" smtClean="0"/>
              <a:t>(fragment)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844824"/>
            <a:ext cx="3816424" cy="25202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2000" dirty="0" smtClean="0"/>
              <a:t>Bez serc, bez ducha, to szkieletów ludy;</a:t>
            </a:r>
          </a:p>
          <a:p>
            <a:pPr>
              <a:buNone/>
            </a:pPr>
            <a:r>
              <a:rPr lang="pl-PL" sz="2000" dirty="0" smtClean="0"/>
              <a:t>Młodości! dodaj mi skrzydła!</a:t>
            </a:r>
          </a:p>
          <a:p>
            <a:pPr>
              <a:buNone/>
            </a:pPr>
            <a:r>
              <a:rPr lang="pl-PL" sz="2000" dirty="0" smtClean="0"/>
              <a:t>Niech nad martwym wzlecę światem</a:t>
            </a:r>
          </a:p>
          <a:p>
            <a:pPr>
              <a:buNone/>
            </a:pPr>
            <a:r>
              <a:rPr lang="pl-PL" sz="2000" dirty="0" smtClean="0"/>
              <a:t>W rajską dziedzinę ułudy:</a:t>
            </a:r>
          </a:p>
          <a:p>
            <a:pPr>
              <a:buNone/>
            </a:pPr>
            <a:r>
              <a:rPr lang="pl-PL" sz="2000" dirty="0" smtClean="0"/>
              <a:t>Kędy zapał tworzy cudy,</a:t>
            </a:r>
          </a:p>
          <a:p>
            <a:pPr>
              <a:buNone/>
            </a:pPr>
            <a:r>
              <a:rPr lang="pl-PL" sz="2000" dirty="0" smtClean="0"/>
              <a:t>Nowości potrząsa kwiatem</a:t>
            </a:r>
          </a:p>
          <a:p>
            <a:pPr>
              <a:buNone/>
            </a:pPr>
            <a:r>
              <a:rPr lang="pl-PL" sz="2000" dirty="0" smtClean="0"/>
              <a:t>I obleka w nadziei złote malowidła</a:t>
            </a:r>
            <a:r>
              <a:rPr lang="pl-PL" sz="2000" dirty="0" smtClean="0"/>
              <a:t>.</a:t>
            </a:r>
            <a:endParaRPr lang="pl-PL" sz="2000" dirty="0" smtClean="0"/>
          </a:p>
        </p:txBody>
      </p:sp>
      <p:sp>
        <p:nvSpPr>
          <p:cNvPr id="5" name="pole tekstowe 4"/>
          <p:cNvSpPr txBox="1"/>
          <p:nvPr/>
        </p:nvSpPr>
        <p:spPr>
          <a:xfrm>
            <a:off x="5111552" y="4005064"/>
            <a:ext cx="40324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2000" dirty="0" smtClean="0"/>
              <a:t>Niechaj, kogo wiek zamroczy,</a:t>
            </a:r>
          </a:p>
          <a:p>
            <a:pPr>
              <a:buNone/>
            </a:pPr>
            <a:r>
              <a:rPr lang="pl-PL" sz="2000" dirty="0" smtClean="0"/>
              <a:t>Chyląc ku ziemi poradlone czoło,</a:t>
            </a:r>
          </a:p>
          <a:p>
            <a:pPr>
              <a:buNone/>
            </a:pPr>
            <a:r>
              <a:rPr lang="pl-PL" sz="2000" dirty="0" smtClean="0"/>
              <a:t>Takie widzi świata koło,</a:t>
            </a:r>
          </a:p>
          <a:p>
            <a:pPr>
              <a:buNone/>
            </a:pPr>
            <a:r>
              <a:rPr lang="pl-PL" sz="2000" dirty="0" smtClean="0"/>
              <a:t>Jakie tępymi zakreśla oczy.</a:t>
            </a:r>
          </a:p>
          <a:p>
            <a:pPr>
              <a:buNone/>
            </a:pPr>
            <a:r>
              <a:rPr lang="pl-PL" sz="2000" dirty="0" smtClean="0"/>
              <a:t>Młodości! ty nad poziomy</a:t>
            </a:r>
          </a:p>
          <a:p>
            <a:pPr>
              <a:buNone/>
            </a:pPr>
            <a:r>
              <a:rPr lang="pl-PL" sz="2000" dirty="0" smtClean="0"/>
              <a:t>Wylatuj, a okiem słońca</a:t>
            </a:r>
          </a:p>
          <a:p>
            <a:pPr>
              <a:buNone/>
            </a:pPr>
            <a:r>
              <a:rPr lang="pl-PL" sz="2000" dirty="0" smtClean="0"/>
              <a:t>Ludzkości całe ogromy</a:t>
            </a:r>
          </a:p>
          <a:p>
            <a:pPr>
              <a:buNone/>
            </a:pPr>
            <a:r>
              <a:rPr lang="pl-PL" sz="2000" dirty="0" smtClean="0"/>
              <a:t>Przeniknij z końca do końca.</a:t>
            </a:r>
            <a:endParaRPr lang="pl-PL" sz="2000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/>
              <a:t>PIEŚŃ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1699592"/>
            <a:ext cx="7067128" cy="5257800"/>
          </a:xfrm>
        </p:spPr>
        <p:txBody>
          <a:bodyPr>
            <a:normAutofit fontScale="85000" lnSpcReduction="10000"/>
          </a:bodyPr>
          <a:lstStyle/>
          <a:p>
            <a:r>
              <a:rPr lang="pl-PL" b="1" dirty="0" smtClean="0"/>
              <a:t>najstarszy gatunek poezji lirycznej,</a:t>
            </a:r>
            <a:r>
              <a:rPr lang="pl-PL" dirty="0" smtClean="0"/>
              <a:t> genetycznie związany z muzyką, w starożytności i średniowieczu wykonywany przy wtórze instrumentu. W tej formie przetrwał w poezji ludowej. </a:t>
            </a:r>
          </a:p>
          <a:p>
            <a:r>
              <a:rPr lang="pl-PL" dirty="0" smtClean="0"/>
              <a:t>Jako samodzielna forma literacka ukształtował się w twórczości </a:t>
            </a:r>
            <a:r>
              <a:rPr lang="pl-PL" b="1" dirty="0" smtClean="0"/>
              <a:t>Horacego,</a:t>
            </a:r>
            <a:r>
              <a:rPr lang="pl-PL" dirty="0" smtClean="0"/>
              <a:t> do którego nawiązywali późniejsi europejscy twórcy, m.in. J. Kochanowski.</a:t>
            </a:r>
          </a:p>
          <a:p>
            <a:r>
              <a:rPr lang="pl-PL" dirty="0" smtClean="0"/>
              <a:t>Typowe cechy pieśni to: </a:t>
            </a:r>
            <a:r>
              <a:rPr lang="pl-PL" b="1" dirty="0" smtClean="0"/>
              <a:t>budowa stroficzna, występowanie refrenów, powtórzenia, </a:t>
            </a:r>
            <a:r>
              <a:rPr lang="pl-PL" b="1" dirty="0" err="1" smtClean="0"/>
              <a:t>paralelizmy</a:t>
            </a:r>
            <a:r>
              <a:rPr lang="pl-PL" b="1" dirty="0" smtClean="0"/>
              <a:t> składniowe.</a:t>
            </a:r>
            <a:r>
              <a:rPr lang="pl-PL" dirty="0" smtClean="0"/>
              <a:t> Odmiany pieśni zależą od jej tematyki. Ukształtowały się pieśni miłosne, religijne, patriotyczne, filozoficzno-refleksyjne, powitalne, pożegnalne, pochwalne, biesiadne itp.</a:t>
            </a: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5400" dirty="0" smtClean="0"/>
              <a:t>Jan Kochanowski</a:t>
            </a:r>
            <a:br>
              <a:rPr lang="pl-PL" sz="5400" dirty="0" smtClean="0"/>
            </a:br>
            <a:r>
              <a:rPr lang="pl-PL" sz="5400" dirty="0" smtClean="0"/>
              <a:t>„Pieśń ii” (fragment)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882749"/>
            <a:ext cx="6851104" cy="521865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l-PL" dirty="0" smtClean="0"/>
              <a:t>Serce roście patrząc na te czasy!</a:t>
            </a:r>
          </a:p>
          <a:p>
            <a:pPr>
              <a:buNone/>
            </a:pPr>
            <a:r>
              <a:rPr lang="pl-PL" dirty="0" smtClean="0"/>
              <a:t>Mało przed tym gołe były lasy,</a:t>
            </a:r>
          </a:p>
          <a:p>
            <a:pPr>
              <a:buNone/>
            </a:pPr>
            <a:r>
              <a:rPr lang="pl-PL" dirty="0" smtClean="0"/>
              <a:t>Śnieg na ziemi </a:t>
            </a:r>
            <a:r>
              <a:rPr lang="pl-PL" dirty="0" err="1" smtClean="0"/>
              <a:t>wysszej</a:t>
            </a:r>
            <a:r>
              <a:rPr lang="pl-PL" dirty="0" smtClean="0"/>
              <a:t> łokcia leżał,</a:t>
            </a:r>
          </a:p>
          <a:p>
            <a:pPr>
              <a:buNone/>
            </a:pPr>
            <a:r>
              <a:rPr lang="pl-PL" dirty="0" smtClean="0"/>
              <a:t>A po rzekach wóz </a:t>
            </a:r>
            <a:r>
              <a:rPr lang="pl-PL" dirty="0" err="1" smtClean="0"/>
              <a:t>nacięższy</a:t>
            </a:r>
            <a:r>
              <a:rPr lang="pl-PL" dirty="0" smtClean="0"/>
              <a:t> </a:t>
            </a:r>
            <a:r>
              <a:rPr lang="pl-PL" dirty="0" err="1" smtClean="0"/>
              <a:t>zbieżał</a:t>
            </a:r>
            <a:r>
              <a:rPr lang="pl-PL" dirty="0" smtClean="0"/>
              <a:t>.</a:t>
            </a:r>
          </a:p>
          <a:p>
            <a:pPr>
              <a:buNone/>
            </a:pPr>
            <a:r>
              <a:rPr lang="pl-PL" dirty="0" smtClean="0"/>
              <a:t> </a:t>
            </a:r>
          </a:p>
          <a:p>
            <a:pPr>
              <a:buNone/>
            </a:pPr>
            <a:r>
              <a:rPr lang="pl-PL" dirty="0" smtClean="0"/>
              <a:t>Teraz drzewa liście na się wzięły,</a:t>
            </a:r>
          </a:p>
          <a:p>
            <a:pPr>
              <a:buNone/>
            </a:pPr>
            <a:r>
              <a:rPr lang="pl-PL" dirty="0" smtClean="0"/>
              <a:t>Polne łąki pięknie </a:t>
            </a:r>
            <a:r>
              <a:rPr lang="pl-PL" dirty="0" err="1" smtClean="0"/>
              <a:t>zakwitnęły</a:t>
            </a:r>
            <a:r>
              <a:rPr lang="pl-PL" dirty="0" smtClean="0"/>
              <a:t>;</a:t>
            </a:r>
          </a:p>
          <a:p>
            <a:pPr>
              <a:buNone/>
            </a:pPr>
            <a:r>
              <a:rPr lang="pl-PL" dirty="0" smtClean="0"/>
              <a:t>Lody zeszły, a po czystej wodzie</a:t>
            </a:r>
          </a:p>
          <a:p>
            <a:pPr>
              <a:buNone/>
            </a:pPr>
            <a:r>
              <a:rPr lang="pl-PL" dirty="0" smtClean="0"/>
              <a:t>Idą statki i ciosane łodzie.</a:t>
            </a:r>
          </a:p>
          <a:p>
            <a:pPr>
              <a:buNone/>
            </a:pPr>
            <a:r>
              <a:rPr lang="pl-PL" dirty="0" smtClean="0"/>
              <a:t> </a:t>
            </a:r>
          </a:p>
          <a:p>
            <a:pPr>
              <a:buNone/>
            </a:pPr>
            <a:r>
              <a:rPr lang="pl-PL" dirty="0" smtClean="0"/>
              <a:t>Teraz prawie świat się wszystek śmieje,</a:t>
            </a:r>
          </a:p>
          <a:p>
            <a:pPr>
              <a:buNone/>
            </a:pPr>
            <a:r>
              <a:rPr lang="pl-PL" dirty="0" smtClean="0"/>
              <a:t>Zboża wstały, wiatr </a:t>
            </a:r>
            <a:r>
              <a:rPr lang="pl-PL" dirty="0" err="1" smtClean="0"/>
              <a:t>zachodny</a:t>
            </a:r>
            <a:r>
              <a:rPr lang="pl-PL" dirty="0" smtClean="0"/>
              <a:t> wieje;</a:t>
            </a:r>
          </a:p>
          <a:p>
            <a:pPr>
              <a:buNone/>
            </a:pPr>
            <a:r>
              <a:rPr lang="pl-PL" dirty="0" err="1" smtClean="0"/>
              <a:t>Ptacy</a:t>
            </a:r>
            <a:r>
              <a:rPr lang="pl-PL" dirty="0" smtClean="0"/>
              <a:t> sobie gniazda </a:t>
            </a:r>
            <a:r>
              <a:rPr lang="pl-PL" dirty="0" err="1" smtClean="0"/>
              <a:t>omyślają</a:t>
            </a:r>
            <a:r>
              <a:rPr lang="pl-PL" dirty="0" smtClean="0"/>
              <a:t>,</a:t>
            </a:r>
          </a:p>
          <a:p>
            <a:pPr>
              <a:buNone/>
            </a:pPr>
            <a:r>
              <a:rPr lang="pl-PL" dirty="0" smtClean="0"/>
              <a:t>A przede dniem śpiewać poczynają.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/>
              <a:t>PSALM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711349"/>
            <a:ext cx="6923112" cy="4741987"/>
          </a:xfrm>
        </p:spPr>
        <p:txBody>
          <a:bodyPr>
            <a:normAutofit/>
          </a:bodyPr>
          <a:lstStyle/>
          <a:p>
            <a:r>
              <a:rPr lang="pl-PL" i="1" dirty="0" smtClean="0"/>
              <a:t>(</a:t>
            </a:r>
            <a:r>
              <a:rPr lang="pl-PL" i="1" dirty="0" err="1" smtClean="0"/>
              <a:t>stgr</a:t>
            </a:r>
            <a:r>
              <a:rPr lang="pl-PL" i="1" dirty="0" smtClean="0"/>
              <a:t>. </a:t>
            </a:r>
            <a:r>
              <a:rPr lang="pl-PL" i="1" dirty="0" err="1" smtClean="0"/>
              <a:t>psallein</a:t>
            </a:r>
            <a:r>
              <a:rPr lang="pl-PL" dirty="0" smtClean="0"/>
              <a:t> i oznacza śpiew przy akompaniamencie instrumentu strunowego zwanego </a:t>
            </a:r>
            <a:r>
              <a:rPr lang="pl-PL" dirty="0" err="1" smtClean="0"/>
              <a:t>psalterion</a:t>
            </a:r>
            <a:r>
              <a:rPr lang="pl-PL" dirty="0" smtClean="0"/>
              <a:t>) – liryczny utwór modlitewny, rodzaj pieśni religijnej, o podniosłym charakterze, którego adresatem jest zazwyczaj Bóg, rzadziej człowiek. </a:t>
            </a:r>
          </a:p>
          <a:p>
            <a:r>
              <a:rPr lang="pl-PL" dirty="0" smtClean="0"/>
              <a:t>Ze względu na treść wyróżnia się psalmy: dziękczynne, błagalne, pokutne, prorocze, pochwalne, patriotyczne, żałobne.</a:t>
            </a: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/>
              <a:t>Psalm </a:t>
            </a:r>
            <a:r>
              <a:rPr lang="pl-PL" sz="5400" dirty="0" smtClean="0"/>
              <a:t>121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1711349"/>
            <a:ext cx="7067128" cy="514665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pl-PL" dirty="0" smtClean="0"/>
              <a:t>	Wznoszę swe oczy ku górom: </a:t>
            </a:r>
            <a:br>
              <a:rPr lang="pl-PL" dirty="0" smtClean="0"/>
            </a:br>
            <a:r>
              <a:rPr lang="pl-PL" dirty="0" smtClean="0"/>
              <a:t>Skądże nadejdzie mi pomoc? </a:t>
            </a:r>
            <a:br>
              <a:rPr lang="pl-PL" dirty="0" smtClean="0"/>
            </a:br>
            <a:r>
              <a:rPr lang="pl-PL" baseline="30000" dirty="0" smtClean="0"/>
              <a:t>2</a:t>
            </a:r>
            <a:r>
              <a:rPr lang="pl-PL" dirty="0" smtClean="0"/>
              <a:t> Pomoc mi przyjdzie od Pana, </a:t>
            </a:r>
            <a:br>
              <a:rPr lang="pl-PL" dirty="0" smtClean="0"/>
            </a:br>
            <a:r>
              <a:rPr lang="pl-PL" dirty="0" smtClean="0"/>
              <a:t>co stworzył niebo i ziemię. </a:t>
            </a:r>
            <a:br>
              <a:rPr lang="pl-PL" dirty="0" smtClean="0"/>
            </a:br>
            <a:r>
              <a:rPr lang="pl-PL" baseline="30000" dirty="0" smtClean="0"/>
              <a:t>3</a:t>
            </a:r>
            <a:r>
              <a:rPr lang="pl-PL" dirty="0" smtClean="0"/>
              <a:t> On nie pozwoli zachwiać się twej nodze </a:t>
            </a:r>
            <a:br>
              <a:rPr lang="pl-PL" dirty="0" smtClean="0"/>
            </a:br>
            <a:r>
              <a:rPr lang="pl-PL" dirty="0" smtClean="0"/>
              <a:t>ani się zdrzemnie Ten, który cię strzeże. </a:t>
            </a:r>
            <a:br>
              <a:rPr lang="pl-PL" dirty="0" smtClean="0"/>
            </a:br>
            <a:r>
              <a:rPr lang="pl-PL" baseline="30000" dirty="0" smtClean="0"/>
              <a:t>4</a:t>
            </a:r>
            <a:r>
              <a:rPr lang="pl-PL" dirty="0" smtClean="0"/>
              <a:t> Oto nie zdrzemnie się </a:t>
            </a:r>
            <a:br>
              <a:rPr lang="pl-PL" dirty="0" smtClean="0"/>
            </a:br>
            <a:r>
              <a:rPr lang="pl-PL" dirty="0" smtClean="0"/>
              <a:t>ani nie zaśnie </a:t>
            </a:r>
            <a:br>
              <a:rPr lang="pl-PL" dirty="0" smtClean="0"/>
            </a:br>
            <a:r>
              <a:rPr lang="pl-PL" dirty="0" smtClean="0"/>
              <a:t>Ten, który czuwa nad Izraelem. </a:t>
            </a:r>
            <a:br>
              <a:rPr lang="pl-PL" dirty="0" smtClean="0"/>
            </a:br>
            <a:r>
              <a:rPr lang="pl-PL" baseline="30000" dirty="0" smtClean="0"/>
              <a:t>5</a:t>
            </a:r>
            <a:r>
              <a:rPr lang="pl-PL" dirty="0" smtClean="0"/>
              <a:t> Pan cię strzeże, </a:t>
            </a:r>
            <a:br>
              <a:rPr lang="pl-PL" dirty="0" smtClean="0"/>
            </a:br>
            <a:r>
              <a:rPr lang="pl-PL" dirty="0" smtClean="0"/>
              <a:t>Pan twoim cieniem </a:t>
            </a:r>
            <a:br>
              <a:rPr lang="pl-PL" dirty="0" smtClean="0"/>
            </a:br>
            <a:r>
              <a:rPr lang="pl-PL" dirty="0" smtClean="0"/>
              <a:t>przy twym boku prawym. </a:t>
            </a:r>
            <a:br>
              <a:rPr lang="pl-PL" dirty="0" smtClean="0"/>
            </a:br>
            <a:r>
              <a:rPr lang="pl-PL" baseline="30000" dirty="0" smtClean="0"/>
              <a:t>6</a:t>
            </a:r>
            <a:r>
              <a:rPr lang="pl-PL" dirty="0" smtClean="0"/>
              <a:t> Za dnia nie porazi cię słońce </a:t>
            </a:r>
            <a:br>
              <a:rPr lang="pl-PL" dirty="0" smtClean="0"/>
            </a:br>
            <a:r>
              <a:rPr lang="pl-PL" dirty="0" smtClean="0"/>
              <a:t>ni księżyc wśród nocy. </a:t>
            </a:r>
            <a:br>
              <a:rPr lang="pl-PL" dirty="0" smtClean="0"/>
            </a:br>
            <a:r>
              <a:rPr lang="pl-PL" baseline="30000" dirty="0" smtClean="0"/>
              <a:t>7</a:t>
            </a:r>
            <a:r>
              <a:rPr lang="pl-PL" dirty="0" smtClean="0"/>
              <a:t> Pan cię uchroni od zła wszelkiego: </a:t>
            </a:r>
            <a:br>
              <a:rPr lang="pl-PL" dirty="0" smtClean="0"/>
            </a:br>
            <a:r>
              <a:rPr lang="pl-PL" dirty="0" smtClean="0"/>
              <a:t>czuwa nad twoim życiem. </a:t>
            </a:r>
            <a:br>
              <a:rPr lang="pl-PL" dirty="0" smtClean="0"/>
            </a:br>
            <a:r>
              <a:rPr lang="pl-PL" baseline="30000" dirty="0" smtClean="0"/>
              <a:t>8</a:t>
            </a:r>
            <a:r>
              <a:rPr lang="pl-PL" dirty="0" smtClean="0"/>
              <a:t> Pan będzie strzegł </a:t>
            </a:r>
            <a:br>
              <a:rPr lang="pl-PL" dirty="0" smtClean="0"/>
            </a:br>
            <a:r>
              <a:rPr lang="pl-PL" dirty="0" smtClean="0"/>
              <a:t>twego wyjścia i przyjścia </a:t>
            </a:r>
            <a:br>
              <a:rPr lang="pl-PL" dirty="0" smtClean="0"/>
            </a:br>
            <a:r>
              <a:rPr lang="pl-PL" dirty="0" smtClean="0"/>
              <a:t>teraz i po wszystkie czasy. </a:t>
            </a: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/>
              <a:t>SONET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1711349"/>
            <a:ext cx="7067128" cy="5146651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/>
              <a:t>kunsztowna kompozycja poetyckiego utworu literackiego, która złożona jest z 14 wersów zgrupowanych w dwóch czterowierszach (tetrastychach), rymowanych zwykle </a:t>
            </a:r>
            <a:r>
              <a:rPr lang="pl-PL" i="1" dirty="0" err="1" smtClean="0"/>
              <a:t>abba</a:t>
            </a:r>
            <a:r>
              <a:rPr lang="pl-PL" i="1" dirty="0" smtClean="0"/>
              <a:t> </a:t>
            </a:r>
            <a:r>
              <a:rPr lang="pl-PL" i="1" dirty="0" err="1" smtClean="0"/>
              <a:t>abba</a:t>
            </a:r>
            <a:r>
              <a:rPr lang="pl-PL" dirty="0" smtClean="0"/>
              <a:t> i dwóch trójwierszach (tercynach). Pierwsza zwrotka zwykle opisuje temat, druga odnosi go do podmiotu wiersza, a tercyny zawierają refleksję na jego temat,</a:t>
            </a:r>
          </a:p>
          <a:p>
            <a:r>
              <a:rPr lang="pl-PL" dirty="0" smtClean="0"/>
              <a:t>Forma ta ukształtowana została we Włoszech w XIII-XIV wieku na podstawie wzorów z poezji ludowej, głównie w twórczości Dantego Alighieri i Francesco Petrarki. Twórcą sonetu jest poeta szkoły sycylijskiej </a:t>
            </a:r>
            <a:r>
              <a:rPr lang="pl-PL" dirty="0" err="1" smtClean="0"/>
              <a:t>Iacopo</a:t>
            </a:r>
            <a:r>
              <a:rPr lang="pl-PL" dirty="0" smtClean="0"/>
              <a:t> (Giacomo) da </a:t>
            </a:r>
            <a:r>
              <a:rPr lang="pl-PL" dirty="0" err="1" smtClean="0"/>
              <a:t>Lentini</a:t>
            </a:r>
            <a:r>
              <a:rPr lang="pl-PL" dirty="0" smtClean="0"/>
              <a:t>.</a:t>
            </a: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5400" dirty="0" smtClean="0"/>
              <a:t>Adam Mickiewicz </a:t>
            </a:r>
            <a:br>
              <a:rPr lang="pl-PL" sz="5400" dirty="0" smtClean="0"/>
            </a:br>
            <a:r>
              <a:rPr lang="pl-PL" sz="5400" dirty="0" smtClean="0"/>
              <a:t>„stepy akermańskie”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11349"/>
            <a:ext cx="6995120" cy="5146651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l-PL" dirty="0" smtClean="0"/>
              <a:t>	Wpłynąłem na suchego przestwór oceanu,</a:t>
            </a:r>
            <a:br>
              <a:rPr lang="pl-PL" dirty="0" smtClean="0"/>
            </a:br>
            <a:r>
              <a:rPr lang="pl-PL" dirty="0" smtClean="0"/>
              <a:t>Wóz nurza się w zieloność i jak łódka brodzi;</a:t>
            </a:r>
            <a:br>
              <a:rPr lang="pl-PL" dirty="0" smtClean="0"/>
            </a:br>
            <a:r>
              <a:rPr lang="pl-PL" dirty="0" smtClean="0"/>
              <a:t>Śród fali łąk szumiących, śród kwiatów powodzi,</a:t>
            </a:r>
            <a:br>
              <a:rPr lang="pl-PL" dirty="0" smtClean="0"/>
            </a:br>
            <a:r>
              <a:rPr lang="pl-PL" dirty="0" smtClean="0"/>
              <a:t>Omijam koralowe ostrowy burzanu.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Już mrok zapada, nigdzie drogi ni </a:t>
            </a:r>
            <a:r>
              <a:rPr lang="pl-PL" dirty="0" err="1" smtClean="0"/>
              <a:t>kurchanu</a:t>
            </a:r>
            <a:r>
              <a:rPr lang="pl-PL" dirty="0" smtClean="0"/>
              <a:t>,</a:t>
            </a:r>
            <a:br>
              <a:rPr lang="pl-PL" dirty="0" smtClean="0"/>
            </a:br>
            <a:r>
              <a:rPr lang="pl-PL" dirty="0" smtClean="0"/>
              <a:t>Patrzę w niebo, gwiazd szukam, przewodniczek łodzi;</a:t>
            </a:r>
            <a:br>
              <a:rPr lang="pl-PL" dirty="0" smtClean="0"/>
            </a:br>
            <a:r>
              <a:rPr lang="pl-PL" dirty="0" smtClean="0"/>
              <a:t>Tam z dala błyszczy obłok? tam </a:t>
            </a:r>
            <a:r>
              <a:rPr lang="pl-PL" dirty="0" err="1" smtClean="0"/>
              <a:t>jutrzeńka</a:t>
            </a:r>
            <a:r>
              <a:rPr lang="pl-PL" dirty="0" smtClean="0"/>
              <a:t> wschodzi?</a:t>
            </a:r>
            <a:br>
              <a:rPr lang="pl-PL" dirty="0" smtClean="0"/>
            </a:br>
            <a:r>
              <a:rPr lang="pl-PL" dirty="0" smtClean="0"/>
              <a:t>To błyszczy Dniestr, to wzeszła lampa Akermanu.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Stójmy! - jak cicho! - słyszę ciągnące żurawie,</a:t>
            </a:r>
            <a:br>
              <a:rPr lang="pl-PL" dirty="0" smtClean="0"/>
            </a:br>
            <a:r>
              <a:rPr lang="pl-PL" dirty="0" smtClean="0"/>
              <a:t>Których by nie dościgły źrenice sokoła;</a:t>
            </a:r>
            <a:br>
              <a:rPr lang="pl-PL" dirty="0" smtClean="0"/>
            </a:br>
            <a:r>
              <a:rPr lang="pl-PL" dirty="0" smtClean="0"/>
              <a:t>Słyszę, kędy się motyl </a:t>
            </a:r>
            <a:r>
              <a:rPr lang="pl-PL" dirty="0" err="1" smtClean="0"/>
              <a:t>kołysa</a:t>
            </a:r>
            <a:r>
              <a:rPr lang="pl-PL" dirty="0" smtClean="0"/>
              <a:t> na trawie,</a:t>
            </a:r>
            <a:br>
              <a:rPr lang="pl-PL" dirty="0" smtClean="0"/>
            </a:br>
            <a:endParaRPr lang="pl-PL" dirty="0" smtClean="0"/>
          </a:p>
          <a:p>
            <a:pPr>
              <a:buNone/>
            </a:pPr>
            <a:r>
              <a:rPr lang="pl-PL" dirty="0" smtClean="0"/>
              <a:t>	Kędy wąż śliską piersią dotyka się zioła.</a:t>
            </a:r>
            <a:br>
              <a:rPr lang="pl-PL" dirty="0" smtClean="0"/>
            </a:br>
            <a:r>
              <a:rPr lang="pl-PL" dirty="0" smtClean="0"/>
              <a:t>W takiej ciszy! - tak ucho natężam ciekawie,</a:t>
            </a:r>
            <a:br>
              <a:rPr lang="pl-PL" dirty="0" smtClean="0"/>
            </a:br>
            <a:r>
              <a:rPr lang="pl-PL" dirty="0" smtClean="0"/>
              <a:t>Że słyszałbym głos z Litwy. - Jedźmy, nikt nie woła.</a:t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/>
              <a:t>TREN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47664" y="1711349"/>
            <a:ext cx="7139136" cy="5146651"/>
          </a:xfrm>
        </p:spPr>
        <p:txBody>
          <a:bodyPr>
            <a:normAutofit fontScale="85000" lnSpcReduction="20000"/>
          </a:bodyPr>
          <a:lstStyle/>
          <a:p>
            <a:r>
              <a:rPr lang="pl-PL" dirty="0" smtClean="0"/>
              <a:t>utwór liryczny o charakterze żałobnym, wywodzący się ze starogreckiej poezji funeralnej, odmiana pieśni lamentacyjnej,</a:t>
            </a:r>
          </a:p>
          <a:p>
            <a:r>
              <a:rPr lang="pl-PL" dirty="0" smtClean="0"/>
              <a:t>utwory takie były poświęcane zmarłej osobie i wyrażały żal oraz smutek z powodu jej odejścia, a także przedstawiały jej cnoty i zasługi.</a:t>
            </a:r>
          </a:p>
          <a:p>
            <a:r>
              <a:rPr lang="pl-PL" dirty="0" smtClean="0"/>
              <a:t>Twórcami trenów byli m.in. </a:t>
            </a:r>
            <a:r>
              <a:rPr lang="pl-PL" dirty="0" err="1" smtClean="0"/>
              <a:t>Symonides</a:t>
            </a:r>
            <a:r>
              <a:rPr lang="pl-PL" dirty="0" smtClean="0"/>
              <a:t> z </a:t>
            </a:r>
            <a:r>
              <a:rPr lang="pl-PL" dirty="0" err="1" smtClean="0"/>
              <a:t>Keos</a:t>
            </a:r>
            <a:r>
              <a:rPr lang="pl-PL" dirty="0" smtClean="0"/>
              <a:t> i Pindar (w Grecji) oraz </a:t>
            </a:r>
            <a:r>
              <a:rPr lang="pl-PL" dirty="0" err="1" smtClean="0"/>
              <a:t>Newiusz</a:t>
            </a:r>
            <a:r>
              <a:rPr lang="pl-PL" dirty="0" smtClean="0"/>
              <a:t> i Owidiusz (w Rzymie). Do antycznej twórczości </a:t>
            </a:r>
            <a:r>
              <a:rPr lang="pl-PL" dirty="0" err="1" smtClean="0"/>
              <a:t>trenodycznej</a:t>
            </a:r>
            <a:r>
              <a:rPr lang="pl-PL" dirty="0" smtClean="0"/>
              <a:t> nawiązywali poeci renesansowi (m.in. Francesco </a:t>
            </a:r>
            <a:r>
              <a:rPr lang="pl-PL" dirty="0" err="1" smtClean="0"/>
              <a:t>Petrarca</a:t>
            </a:r>
            <a:r>
              <a:rPr lang="pl-PL" dirty="0" smtClean="0"/>
              <a:t>).</a:t>
            </a:r>
          </a:p>
          <a:p>
            <a:r>
              <a:rPr lang="pl-PL" dirty="0" smtClean="0"/>
              <a:t>W liryce polskiej szczególnie znany jest wydany w 1580 roku cykl 19 </a:t>
            </a:r>
            <a:r>
              <a:rPr lang="pl-PL" i="1" dirty="0" smtClean="0"/>
              <a:t>Trenów</a:t>
            </a:r>
            <a:r>
              <a:rPr lang="pl-PL" dirty="0" smtClean="0"/>
              <a:t> Jana Kochanowskiego, powstałych po śmierci jego córki Urszulki. </a:t>
            </a:r>
          </a:p>
          <a:p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5400" dirty="0" smtClean="0"/>
              <a:t>Jan </a:t>
            </a:r>
            <a:r>
              <a:rPr lang="pl-PL" sz="5400" dirty="0" err="1" smtClean="0"/>
              <a:t>kochanowski</a:t>
            </a: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>tren </a:t>
            </a:r>
            <a:r>
              <a:rPr lang="pl-PL" sz="5400" dirty="0" smtClean="0"/>
              <a:t>VIII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751032"/>
            <a:ext cx="5975916" cy="484632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pl-PL" dirty="0" smtClean="0"/>
              <a:t>	</a:t>
            </a:r>
            <a:r>
              <a:rPr lang="pl-PL" dirty="0" err="1" smtClean="0"/>
              <a:t>Wielkieś</a:t>
            </a:r>
            <a:r>
              <a:rPr lang="pl-PL" dirty="0" smtClean="0"/>
              <a:t> mi uczyniła pustki w domu moim,</a:t>
            </a:r>
            <a:br>
              <a:rPr lang="pl-PL" dirty="0" smtClean="0"/>
            </a:br>
            <a:r>
              <a:rPr lang="pl-PL" dirty="0" smtClean="0"/>
              <a:t> Moja droga </a:t>
            </a:r>
            <a:r>
              <a:rPr lang="pl-PL" dirty="0" err="1" smtClean="0"/>
              <a:t>Orszulo</a:t>
            </a:r>
            <a:r>
              <a:rPr lang="pl-PL" dirty="0" smtClean="0"/>
              <a:t>, tym </a:t>
            </a:r>
            <a:r>
              <a:rPr lang="pl-PL" dirty="0" err="1" smtClean="0"/>
              <a:t>zniknienim</a:t>
            </a:r>
            <a:r>
              <a:rPr lang="pl-PL" dirty="0" smtClean="0"/>
              <a:t> swoim.</a:t>
            </a:r>
            <a:br>
              <a:rPr lang="pl-PL" dirty="0" smtClean="0"/>
            </a:br>
            <a:r>
              <a:rPr lang="pl-PL" dirty="0" smtClean="0"/>
              <a:t>Pełno nas, a jakoby nikogo nie było:</a:t>
            </a:r>
            <a:br>
              <a:rPr lang="pl-PL" dirty="0" smtClean="0"/>
            </a:br>
            <a:r>
              <a:rPr lang="pl-PL" dirty="0" smtClean="0"/>
              <a:t>Jedną maluczką duszą tak wiele ubyło.</a:t>
            </a:r>
            <a:br>
              <a:rPr lang="pl-PL" dirty="0" smtClean="0"/>
            </a:br>
            <a:r>
              <a:rPr lang="pl-PL" dirty="0" smtClean="0"/>
              <a:t>Tyś za wszytki mówiła, za wszytki śpiewała,</a:t>
            </a:r>
            <a:br>
              <a:rPr lang="pl-PL" dirty="0" smtClean="0"/>
            </a:br>
            <a:r>
              <a:rPr lang="pl-PL" dirty="0" smtClean="0"/>
              <a:t> </a:t>
            </a:r>
            <a:r>
              <a:rPr lang="pl-PL" dirty="0" err="1" smtClean="0"/>
              <a:t>Wszytkiś</a:t>
            </a:r>
            <a:r>
              <a:rPr lang="pl-PL" dirty="0" smtClean="0"/>
              <a:t> w domu kąciki zawżdy pobiegała.</a:t>
            </a:r>
            <a:br>
              <a:rPr lang="pl-PL" dirty="0" smtClean="0"/>
            </a:br>
            <a:r>
              <a:rPr lang="pl-PL" dirty="0" smtClean="0"/>
              <a:t>Nie dopuściłaś nigdy matce sie frasować</a:t>
            </a:r>
            <a:br>
              <a:rPr lang="pl-PL" dirty="0" smtClean="0"/>
            </a:br>
            <a:r>
              <a:rPr lang="pl-PL" dirty="0" smtClean="0"/>
              <a:t>Ani ojcu myśleniem zbytnim głowy </a:t>
            </a:r>
            <a:r>
              <a:rPr lang="pl-PL" dirty="0" err="1" smtClean="0"/>
              <a:t>psować</a:t>
            </a:r>
            <a:r>
              <a:rPr lang="pl-PL" dirty="0" smtClean="0"/>
              <a:t>,</a:t>
            </a:r>
            <a:br>
              <a:rPr lang="pl-PL" dirty="0" smtClean="0"/>
            </a:br>
            <a:r>
              <a:rPr lang="pl-PL" dirty="0" smtClean="0"/>
              <a:t>To tego, to owego wdzięcznie obłapiając</a:t>
            </a:r>
            <a:br>
              <a:rPr lang="pl-PL" dirty="0" smtClean="0"/>
            </a:br>
            <a:r>
              <a:rPr lang="pl-PL" dirty="0" smtClean="0"/>
              <a:t>I </a:t>
            </a:r>
            <a:r>
              <a:rPr lang="pl-PL" dirty="0" err="1" smtClean="0"/>
              <a:t>onym</a:t>
            </a:r>
            <a:r>
              <a:rPr lang="pl-PL" dirty="0" smtClean="0"/>
              <a:t> swym uciesznym śmiechem zabawiając.</a:t>
            </a:r>
            <a:br>
              <a:rPr lang="pl-PL" dirty="0" smtClean="0"/>
            </a:br>
            <a:r>
              <a:rPr lang="pl-PL" dirty="0" smtClean="0"/>
              <a:t>Teraz wszytko umilkło, szczere pustki w domu,</a:t>
            </a:r>
            <a:br>
              <a:rPr lang="pl-PL" dirty="0" smtClean="0"/>
            </a:br>
            <a:r>
              <a:rPr lang="pl-PL" dirty="0" smtClean="0"/>
              <a:t> Nie masz zabawki, nie masz </a:t>
            </a:r>
            <a:r>
              <a:rPr lang="pl-PL" dirty="0" err="1" smtClean="0"/>
              <a:t>rośmiać</a:t>
            </a:r>
            <a:r>
              <a:rPr lang="pl-PL" dirty="0" smtClean="0"/>
              <a:t> sie nikomu.</a:t>
            </a:r>
            <a:br>
              <a:rPr lang="pl-PL" dirty="0" smtClean="0"/>
            </a:br>
            <a:r>
              <a:rPr lang="pl-PL" dirty="0" smtClean="0"/>
              <a:t>Z każdego kąta żałość człowieka ujmuje,</a:t>
            </a:r>
            <a:br>
              <a:rPr lang="pl-PL" dirty="0" smtClean="0"/>
            </a:br>
            <a:r>
              <a:rPr lang="pl-PL" dirty="0" smtClean="0"/>
              <a:t> A serce swej pociechy darmo upatruje. </a:t>
            </a:r>
            <a:endParaRPr lang="pl-PL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jakBlog">
  <a:themeElements>
    <a:clrScheme name="Niestandardowy 1">
      <a:dk1>
        <a:srgbClr val="FFFFFF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estandardowy 1">
      <a:majorFont>
        <a:latin typeface="Kuba Reczny 2005"/>
        <a:ea typeface=""/>
        <a:cs typeface=""/>
      </a:majorFont>
      <a:minorFont>
        <a:latin typeface="Kuba Reczny 2005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163</TotalTime>
  <Words>1096</Words>
  <Application>Microsoft Office PowerPoint</Application>
  <PresentationFormat>Pokaz na ekranie (4:3)</PresentationFormat>
  <Paragraphs>108</Paragraphs>
  <Slides>20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1" baseType="lpstr">
      <vt:lpstr>BjakBlog</vt:lpstr>
      <vt:lpstr>GATUNKI  LIRYCZNE</vt:lpstr>
      <vt:lpstr>Liryka</vt:lpstr>
      <vt:lpstr>NAJWAŻNIEJSZE GATUNKI LIRYCZNE</vt:lpstr>
      <vt:lpstr>ELEGIA</vt:lpstr>
      <vt:lpstr>Krzysztof Kamil BAczyński  „elegia o  [chłopcu polskim]”</vt:lpstr>
      <vt:lpstr>FRASZKA</vt:lpstr>
      <vt:lpstr>Jan Kochanowski  „Na dom w czarnolesie”</vt:lpstr>
      <vt:lpstr>Jan Sztaudynger „fraszkI”</vt:lpstr>
      <vt:lpstr>Hymn</vt:lpstr>
      <vt:lpstr>Ignacy krasicki  „hymn o miłości ojczyzny”</vt:lpstr>
      <vt:lpstr>ODA</vt:lpstr>
      <vt:lpstr>Adam Mickiewicz  „Oda do młodości” (fragment)</vt:lpstr>
      <vt:lpstr>PIEŚŃ</vt:lpstr>
      <vt:lpstr>Jan Kochanowski „Pieśń ii” (fragment)</vt:lpstr>
      <vt:lpstr>PSALM</vt:lpstr>
      <vt:lpstr>Psalm 121</vt:lpstr>
      <vt:lpstr>SONET</vt:lpstr>
      <vt:lpstr>Adam Mickiewicz  „stepy akermańskie”</vt:lpstr>
      <vt:lpstr>TREN</vt:lpstr>
      <vt:lpstr>Jan kochanowski tren VIII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GATUNKI LIRYCZNE</dc:title>
  <dc:creator>Kamila</dc:creator>
  <cp:lastModifiedBy>oem</cp:lastModifiedBy>
  <cp:revision>29</cp:revision>
  <dcterms:created xsi:type="dcterms:W3CDTF">2012-01-10T15:29:29Z</dcterms:created>
  <dcterms:modified xsi:type="dcterms:W3CDTF">2014-12-07T20:17:44Z</dcterms:modified>
</cp:coreProperties>
</file>