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58E01-E753-4A20-B9B0-6CFD75CE281B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47D6F-6135-4132-8DBB-D6C360E6B59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58E01-E753-4A20-B9B0-6CFD75CE281B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47D6F-6135-4132-8DBB-D6C360E6B59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58E01-E753-4A20-B9B0-6CFD75CE281B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47D6F-6135-4132-8DBB-D6C360E6B59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58E01-E753-4A20-B9B0-6CFD75CE281B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47D6F-6135-4132-8DBB-D6C360E6B59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58E01-E753-4A20-B9B0-6CFD75CE281B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47D6F-6135-4132-8DBB-D6C360E6B59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58E01-E753-4A20-B9B0-6CFD75CE281B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47D6F-6135-4132-8DBB-D6C360E6B59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58E01-E753-4A20-B9B0-6CFD75CE281B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47D6F-6135-4132-8DBB-D6C360E6B59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58E01-E753-4A20-B9B0-6CFD75CE281B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47D6F-6135-4132-8DBB-D6C360E6B59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58E01-E753-4A20-B9B0-6CFD75CE281B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47D6F-6135-4132-8DBB-D6C360E6B59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58E01-E753-4A20-B9B0-6CFD75CE281B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47D6F-6135-4132-8DBB-D6C360E6B59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58E01-E753-4A20-B9B0-6CFD75CE281B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47D6F-6135-4132-8DBB-D6C360E6B59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758E01-E753-4A20-B9B0-6CFD75CE281B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747D6F-6135-4132-8DBB-D6C360E6B590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8000" dirty="0" smtClean="0"/>
              <a:t>Zdania złożone</a:t>
            </a:r>
            <a:endParaRPr lang="pl-PL" sz="80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533400" y="4077072"/>
            <a:ext cx="7854696" cy="904064"/>
          </a:xfrm>
        </p:spPr>
        <p:txBody>
          <a:bodyPr>
            <a:normAutofit fontScale="85000" lnSpcReduction="20000"/>
          </a:bodyPr>
          <a:lstStyle/>
          <a:p>
            <a:r>
              <a:rPr lang="pl-PL" dirty="0" smtClean="0"/>
              <a:t>Test sprawdzający</a:t>
            </a:r>
          </a:p>
          <a:p>
            <a:r>
              <a:rPr lang="pl-PL" dirty="0" smtClean="0"/>
              <a:t>Kamila Buchoska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63688" y="274638"/>
            <a:ext cx="6923112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Zdanie: „Zosia chciała kupić buty,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ale </a:t>
            </a:r>
            <a:r>
              <a:rPr lang="pl-PL" dirty="0" smtClean="0"/>
              <a:t>sklep był już zamknięty” jest: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63688" y="1855365"/>
            <a:ext cx="6923112" cy="4525963"/>
          </a:xfrm>
        </p:spPr>
        <p:txBody>
          <a:bodyPr>
            <a:noAutofit/>
          </a:bodyPr>
          <a:lstStyle/>
          <a:p>
            <a:pPr marL="514350" indent="-514350">
              <a:buAutoNum type="alphaUcPeriod"/>
            </a:pPr>
            <a:r>
              <a:rPr lang="pl-PL" sz="3600" dirty="0" smtClean="0"/>
              <a:t>Podrzędnie złożone okolicznikowe przyczyny.</a:t>
            </a:r>
          </a:p>
          <a:p>
            <a:pPr marL="514350" indent="-514350">
              <a:buAutoNum type="alphaUcPeriod"/>
            </a:pPr>
            <a:r>
              <a:rPr lang="pl-PL" sz="3600" dirty="0" smtClean="0"/>
              <a:t>Podrzędnie złożone okolicznikowe celu.</a:t>
            </a:r>
          </a:p>
          <a:p>
            <a:pPr marL="514350" indent="-514350">
              <a:buAutoNum type="alphaUcPeriod"/>
            </a:pPr>
            <a:r>
              <a:rPr lang="pl-PL" sz="3600" dirty="0" smtClean="0"/>
              <a:t>Współrzędnie złożone rozłączne.</a:t>
            </a:r>
          </a:p>
          <a:p>
            <a:pPr marL="514350" indent="-514350">
              <a:buAutoNum type="alphaUcPeriod"/>
            </a:pPr>
            <a:r>
              <a:rPr lang="pl-PL" sz="3600" dirty="0" smtClean="0"/>
              <a:t>Współrzędnie złożone przeciwstawne. </a:t>
            </a:r>
            <a:endParaRPr lang="pl-PL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63688" y="274638"/>
            <a:ext cx="6923112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Dopasuj wykres do odpowiedniego zdania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07704" y="1855365"/>
            <a:ext cx="6779096" cy="4525963"/>
          </a:xfrm>
        </p:spPr>
        <p:txBody>
          <a:bodyPr>
            <a:noAutofit/>
          </a:bodyPr>
          <a:lstStyle/>
          <a:p>
            <a:pPr marL="514350" indent="-514350">
              <a:buAutoNum type="alphaUcPeriod"/>
            </a:pPr>
            <a:r>
              <a:rPr lang="pl-PL" sz="3400" dirty="0" smtClean="0"/>
              <a:t>Dzisiaj nauczycielka miała dobry humor, toteż lekcja była ciekawa.</a:t>
            </a:r>
          </a:p>
          <a:p>
            <a:pPr marL="514350" indent="-514350">
              <a:buFont typeface="Wingdings 2"/>
              <a:buAutoNum type="alphaUcPeriod"/>
            </a:pPr>
            <a:r>
              <a:rPr lang="pl-PL" sz="3400" dirty="0" smtClean="0"/>
              <a:t>Ojczyzny nie broni się własną piersią, lecz odpowiednią ilością amunicji.</a:t>
            </a:r>
          </a:p>
          <a:p>
            <a:pPr marL="514350" lvl="0" indent="-514350">
              <a:buFont typeface="Wingdings 2"/>
              <a:buAutoNum type="alphaUcPeriod"/>
            </a:pPr>
            <a:r>
              <a:rPr lang="pl-PL" sz="3400" dirty="0" smtClean="0"/>
              <a:t>Tak pisz, aby cię można było rozczytać.</a:t>
            </a:r>
          </a:p>
          <a:p>
            <a:pPr marL="514350" lvl="0" indent="-514350">
              <a:buFont typeface="Wingdings 2"/>
              <a:buAutoNum type="alphaUcPeriod"/>
            </a:pPr>
            <a:r>
              <a:rPr lang="pl-PL" sz="3400" dirty="0" smtClean="0"/>
              <a:t>Gdy wróciłem z wczasów, zadzwoniłem do kolegi.</a:t>
            </a:r>
          </a:p>
          <a:p>
            <a:pPr marL="514350" indent="-514350">
              <a:buAutoNum type="alphaUcPeriod"/>
            </a:pPr>
            <a:endParaRPr lang="pl-PL" sz="3400" dirty="0"/>
          </a:p>
        </p:txBody>
      </p:sp>
      <p:cxnSp>
        <p:nvCxnSpPr>
          <p:cNvPr id="5" name="Łącznik łamany 4"/>
          <p:cNvCxnSpPr/>
          <p:nvPr/>
        </p:nvCxnSpPr>
        <p:spPr>
          <a:xfrm>
            <a:off x="2411760" y="980728"/>
            <a:ext cx="936104" cy="432048"/>
          </a:xfrm>
          <a:prstGeom prst="bentConnector3">
            <a:avLst>
              <a:gd name="adj1" fmla="val 50000"/>
            </a:avLst>
          </a:prstGeom>
          <a:ln w="254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707088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Zdanie: „Najbardziej cenimy ludzi, na których można polegać” jest: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35696" y="1783357"/>
            <a:ext cx="6851104" cy="4525963"/>
          </a:xfrm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pl-PL" sz="3600" dirty="0" smtClean="0"/>
              <a:t>Podrzędnie złożone przydawkowe.</a:t>
            </a:r>
          </a:p>
          <a:p>
            <a:pPr marL="514350" indent="-514350">
              <a:buAutoNum type="alphaUcPeriod"/>
            </a:pPr>
            <a:r>
              <a:rPr lang="pl-PL" sz="3600" dirty="0" smtClean="0"/>
              <a:t>Podrzędnie złożone okolicznikowe sposobu.</a:t>
            </a:r>
          </a:p>
          <a:p>
            <a:pPr marL="514350" indent="-514350">
              <a:buAutoNum type="alphaUcPeriod"/>
            </a:pPr>
            <a:r>
              <a:rPr lang="pl-PL" sz="3600" dirty="0" smtClean="0"/>
              <a:t>Podrzędnie złożone orzecznikowe.</a:t>
            </a:r>
          </a:p>
          <a:p>
            <a:pPr marL="514350" indent="-514350">
              <a:buAutoNum type="alphaUcPeriod"/>
            </a:pPr>
            <a:r>
              <a:rPr lang="pl-PL" sz="3600" dirty="0" smtClean="0"/>
              <a:t>Współrzędnie złożone łączne.</a:t>
            </a:r>
            <a:endParaRPr lang="pl-PL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47664" y="0"/>
            <a:ext cx="7067128" cy="1572784"/>
          </a:xfrm>
        </p:spPr>
        <p:txBody>
          <a:bodyPr>
            <a:noAutofit/>
          </a:bodyPr>
          <a:lstStyle/>
          <a:p>
            <a:r>
              <a:rPr lang="pl-PL" sz="3600" dirty="0" smtClean="0"/>
              <a:t>W zdaniu: „Słuchając muzyki, odrabiałem lekcje” imiesłowowy równoważnik zdania zastępuje:</a:t>
            </a:r>
            <a:endParaRPr lang="pl-PL" sz="36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35696" y="2204864"/>
            <a:ext cx="6851104" cy="411973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l-PL" sz="3600" dirty="0" smtClean="0"/>
              <a:t>A. Zdanie złożone podrzędnie okolicznikowe czasu.</a:t>
            </a:r>
          </a:p>
          <a:p>
            <a:pPr>
              <a:buNone/>
            </a:pPr>
            <a:r>
              <a:rPr lang="pl-PL" sz="3600" dirty="0" smtClean="0"/>
              <a:t>B. Zdanie złożone podrzędnie okolicznikowe sposobu.</a:t>
            </a:r>
          </a:p>
          <a:p>
            <a:pPr>
              <a:buNone/>
            </a:pPr>
            <a:r>
              <a:rPr lang="pl-PL" sz="3600" dirty="0" smtClean="0"/>
              <a:t>C. Zdanie złożone współrzędnie łączne.</a:t>
            </a:r>
          </a:p>
          <a:p>
            <a:pPr>
              <a:buNone/>
            </a:pPr>
            <a:r>
              <a:rPr lang="pl-PL" sz="3600" dirty="0" smtClean="0"/>
              <a:t>D. Zdanie złożone współrzędnie rozłączne.</a:t>
            </a:r>
            <a:endParaRPr lang="pl-PL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07704" y="188640"/>
            <a:ext cx="6635080" cy="1370416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Zdanie: „Kto pod kim dołki kopie, sam w nie wpada” jest: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63688" y="1783357"/>
            <a:ext cx="6923112" cy="4525963"/>
          </a:xfrm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pl-PL" sz="3600" dirty="0" smtClean="0"/>
              <a:t>Podrzędnie złożone dopełnieniowe.</a:t>
            </a:r>
          </a:p>
          <a:p>
            <a:pPr marL="514350" indent="-514350">
              <a:buAutoNum type="alphaUcPeriod"/>
            </a:pPr>
            <a:r>
              <a:rPr lang="pl-PL" sz="3600" dirty="0" smtClean="0"/>
              <a:t>Podrzędnie złożone podmiotowe.</a:t>
            </a:r>
          </a:p>
          <a:p>
            <a:pPr marL="514350" indent="-514350">
              <a:buAutoNum type="alphaUcPeriod"/>
            </a:pPr>
            <a:r>
              <a:rPr lang="pl-PL" sz="3600" dirty="0" smtClean="0"/>
              <a:t>Podrzędnie złożone okolicznikowe przyczyny.</a:t>
            </a:r>
          </a:p>
          <a:p>
            <a:pPr marL="514350" indent="-514350">
              <a:buAutoNum type="alphaUcPeriod"/>
            </a:pPr>
            <a:r>
              <a:rPr lang="pl-PL" sz="3600" dirty="0" smtClean="0"/>
              <a:t>Podrzędnie złożone orzecznikowe.</a:t>
            </a:r>
            <a:endParaRPr lang="pl-PL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707088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Dopasuj wykres do odpowiedniego zdania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63688" y="1855365"/>
            <a:ext cx="6923112" cy="4525963"/>
          </a:xfrm>
        </p:spPr>
        <p:txBody>
          <a:bodyPr>
            <a:noAutofit/>
          </a:bodyPr>
          <a:lstStyle/>
          <a:p>
            <a:pPr marL="514350" indent="-514350">
              <a:buAutoNum type="alphaUcPeriod"/>
            </a:pPr>
            <a:r>
              <a:rPr lang="pl-PL" sz="3400" dirty="0" smtClean="0"/>
              <a:t>Ponieważ źle się czułem, nie poszedłem do szkoły.</a:t>
            </a:r>
          </a:p>
          <a:p>
            <a:pPr marL="514350" indent="-514350">
              <a:buAutoNum type="alphaUcPeriod"/>
            </a:pPr>
            <a:r>
              <a:rPr lang="pl-PL" sz="3400" dirty="0" smtClean="0"/>
              <a:t>Pobiegłem szybko, aby dogonić autobus.</a:t>
            </a:r>
          </a:p>
          <a:p>
            <a:pPr marL="514350" indent="-514350">
              <a:buAutoNum type="alphaUcPeriod"/>
            </a:pPr>
            <a:r>
              <a:rPr lang="pl-PL" sz="3400" dirty="0" smtClean="0"/>
              <a:t>Ula recytowała tak pięknie, że wszyscy siedzieli zasłuchani.</a:t>
            </a:r>
          </a:p>
          <a:p>
            <a:pPr marL="514350" indent="-514350">
              <a:buAutoNum type="alphaUcPeriod"/>
            </a:pPr>
            <a:r>
              <a:rPr lang="pl-PL" sz="3400" dirty="0" smtClean="0"/>
              <a:t>Miałem już dość pieniędzy, więc kupiłem sobie wymarzony komputer.</a:t>
            </a:r>
            <a:endParaRPr lang="pl-PL" sz="3400" dirty="0"/>
          </a:p>
        </p:txBody>
      </p:sp>
      <p:cxnSp>
        <p:nvCxnSpPr>
          <p:cNvPr id="5" name="Łącznik łamany 4"/>
          <p:cNvCxnSpPr/>
          <p:nvPr/>
        </p:nvCxnSpPr>
        <p:spPr>
          <a:xfrm rot="10800000" flipV="1">
            <a:off x="2555776" y="980728"/>
            <a:ext cx="720080" cy="360040"/>
          </a:xfrm>
          <a:prstGeom prst="bentConnector3">
            <a:avLst>
              <a:gd name="adj1" fmla="val 50000"/>
            </a:avLst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35696" y="-99392"/>
            <a:ext cx="6851104" cy="1872208"/>
          </a:xfrm>
        </p:spPr>
        <p:txBody>
          <a:bodyPr>
            <a:normAutofit/>
          </a:bodyPr>
          <a:lstStyle/>
          <a:p>
            <a:r>
              <a:rPr lang="pl-PL" sz="3600" dirty="0" smtClean="0"/>
              <a:t>W zdaniu: „Odrobiwszy lekcje, poszłam na spotkanie z przyjaciółmi” imiesłowowy równoważnik zdania zastępuje:</a:t>
            </a:r>
            <a:endParaRPr lang="pl-PL" sz="36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07704" y="1988840"/>
            <a:ext cx="6779096" cy="3975720"/>
          </a:xfrm>
        </p:spPr>
        <p:txBody>
          <a:bodyPr>
            <a:noAutofit/>
          </a:bodyPr>
          <a:lstStyle/>
          <a:p>
            <a:pPr marL="514350" indent="-514350">
              <a:buAutoNum type="alphaUcPeriod"/>
            </a:pPr>
            <a:r>
              <a:rPr lang="pl-PL" sz="3400" dirty="0" smtClean="0"/>
              <a:t>Zdanie podrzędnie złożone okolicznikowe sposobu.</a:t>
            </a:r>
          </a:p>
          <a:p>
            <a:pPr marL="514350" indent="-514350">
              <a:buAutoNum type="alphaUcPeriod"/>
            </a:pPr>
            <a:r>
              <a:rPr lang="pl-PL" sz="3400" dirty="0" smtClean="0"/>
              <a:t>Zdanie współrzędnie złożone łączne.</a:t>
            </a:r>
          </a:p>
          <a:p>
            <a:pPr marL="514350" indent="-514350">
              <a:buAutoNum type="alphaUcPeriod"/>
            </a:pPr>
            <a:r>
              <a:rPr lang="pl-PL" sz="3400" dirty="0" smtClean="0"/>
              <a:t>Zdanie podrzędnie złożone okolicznikowe czasu.</a:t>
            </a:r>
          </a:p>
          <a:p>
            <a:pPr marL="514350" indent="-514350">
              <a:buAutoNum type="alphaUcPeriod"/>
            </a:pPr>
            <a:r>
              <a:rPr lang="pl-PL" sz="3400" dirty="0" smtClean="0"/>
              <a:t>Zdanie podrzędnie złożone okolicznikowe przyczyny.</a:t>
            </a:r>
            <a:endParaRPr lang="pl-PL" sz="3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>
            <a:noAutofit/>
          </a:bodyPr>
          <a:lstStyle/>
          <a:p>
            <a:r>
              <a:rPr lang="pl-PL" sz="4000" dirty="0" smtClean="0"/>
              <a:t>Zdanie: „Sytuacja była taka, że nie można było niczego przewidzieć” jest:</a:t>
            </a:r>
            <a:endParaRPr lang="pl-PL" sz="4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35696" y="1927373"/>
            <a:ext cx="6851104" cy="4525963"/>
          </a:xfrm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pl-PL" sz="3600" dirty="0" smtClean="0"/>
              <a:t>Podrzędnie złożone dopełnieniowe.</a:t>
            </a:r>
          </a:p>
          <a:p>
            <a:pPr marL="514350" indent="-514350">
              <a:buAutoNum type="alphaUcPeriod"/>
            </a:pPr>
            <a:r>
              <a:rPr lang="pl-PL" sz="3600" dirty="0" smtClean="0"/>
              <a:t>Podrzędnie złożone przydawkowe.</a:t>
            </a:r>
          </a:p>
          <a:p>
            <a:pPr marL="514350" indent="-514350">
              <a:buAutoNum type="alphaUcPeriod"/>
            </a:pPr>
            <a:r>
              <a:rPr lang="pl-PL" sz="3600" dirty="0" smtClean="0"/>
              <a:t>Współrzędnie złożone przeciwstawne.</a:t>
            </a:r>
          </a:p>
          <a:p>
            <a:pPr marL="514350" indent="-514350">
              <a:buAutoNum type="alphaUcPeriod"/>
            </a:pPr>
            <a:r>
              <a:rPr lang="pl-PL" sz="3600" dirty="0" smtClean="0"/>
              <a:t>Podrzędnie złożone orzecznikowe.</a:t>
            </a:r>
            <a:endParaRPr lang="pl-PL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051720" y="274638"/>
            <a:ext cx="6635080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Dopasuj wykres do odpowiedniego zdania:           …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123728" y="1916832"/>
            <a:ext cx="6419056" cy="4525963"/>
          </a:xfrm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pl-PL" sz="3200" dirty="0" smtClean="0"/>
              <a:t>Turyści spacerowali po Starówce i podziwiali zabytkowe kamieniczki.</a:t>
            </a:r>
          </a:p>
          <a:p>
            <a:pPr marL="514350" indent="-514350">
              <a:buAutoNum type="alphaUcPeriod"/>
            </a:pPr>
            <a:r>
              <a:rPr lang="pl-PL" sz="3200" dirty="0" smtClean="0"/>
              <a:t>Koleżanka podarowała mi prezent, który bardzo mi się spodobał.</a:t>
            </a:r>
          </a:p>
          <a:p>
            <a:pPr marL="514350" indent="-514350">
              <a:buAutoNum type="alphaUcPeriod"/>
            </a:pPr>
            <a:r>
              <a:rPr lang="pl-PL" sz="3200" dirty="0" smtClean="0"/>
              <a:t>Poczytam książkę albo wyjdę na spacer z psem.</a:t>
            </a:r>
          </a:p>
          <a:p>
            <a:pPr marL="514350" indent="-514350">
              <a:buAutoNum type="alphaUcPeriod"/>
            </a:pPr>
            <a:r>
              <a:rPr lang="pl-PL" sz="3200" dirty="0" smtClean="0"/>
              <a:t>Chciałam wypożyczyć lekturę, ale nie było już żadnej w bibliotece. </a:t>
            </a:r>
            <a:endParaRPr lang="pl-PL" sz="3200" dirty="0"/>
          </a:p>
        </p:txBody>
      </p:sp>
      <p:cxnSp>
        <p:nvCxnSpPr>
          <p:cNvPr id="5" name="Łącznik prosty 4"/>
          <p:cNvCxnSpPr/>
          <p:nvPr/>
        </p:nvCxnSpPr>
        <p:spPr>
          <a:xfrm>
            <a:off x="2555776" y="1484784"/>
            <a:ext cx="792088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Łącznik prosty 6"/>
          <p:cNvCxnSpPr/>
          <p:nvPr/>
        </p:nvCxnSpPr>
        <p:spPr>
          <a:xfrm>
            <a:off x="4139952" y="1484784"/>
            <a:ext cx="100811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63688" y="274638"/>
            <a:ext cx="6923112" cy="1143000"/>
          </a:xfrm>
        </p:spPr>
        <p:txBody>
          <a:bodyPr>
            <a:noAutofit/>
          </a:bodyPr>
          <a:lstStyle/>
          <a:p>
            <a:r>
              <a:rPr lang="pl-PL" sz="4000" dirty="0" smtClean="0"/>
              <a:t>Zdanie: „Jeśli nie chcesz mojej zguby, krokodyla daj mi luby” jest:</a:t>
            </a:r>
            <a:endParaRPr lang="pl-PL" sz="4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63688" y="1855365"/>
            <a:ext cx="6923112" cy="4525963"/>
          </a:xfrm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pl-PL" sz="3600" dirty="0" smtClean="0"/>
              <a:t>Podrzędnie złożone okolicznikowe przyzwolenia.</a:t>
            </a:r>
          </a:p>
          <a:p>
            <a:pPr marL="514350" indent="-514350">
              <a:buAutoNum type="alphaUcPeriod"/>
            </a:pPr>
            <a:r>
              <a:rPr lang="pl-PL" sz="3600" dirty="0" smtClean="0"/>
              <a:t>Podrzędnie złożone przydawkowe.</a:t>
            </a:r>
          </a:p>
          <a:p>
            <a:pPr marL="514350" indent="-514350">
              <a:buAutoNum type="alphaUcPeriod"/>
            </a:pPr>
            <a:r>
              <a:rPr lang="pl-PL" sz="3600" dirty="0" smtClean="0"/>
              <a:t>Podrzędnie złożone okolicznikowe warunku.</a:t>
            </a:r>
          </a:p>
          <a:p>
            <a:pPr marL="514350" indent="-514350">
              <a:buAutoNum type="alphaUcPeriod"/>
            </a:pPr>
            <a:r>
              <a:rPr lang="pl-PL" sz="3600" dirty="0" smtClean="0"/>
              <a:t>Współrzędnie złożone przeciwstawne. </a:t>
            </a:r>
            <a:endParaRPr lang="pl-PL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Zdanie: „Zaczęło padać, dlatego szybko pobiegłem do domu” jest: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051720" y="1783357"/>
            <a:ext cx="663508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3600" dirty="0" smtClean="0"/>
              <a:t>A. Podrzędnie złożone okolicznikowe przyczyny.</a:t>
            </a:r>
          </a:p>
          <a:p>
            <a:pPr>
              <a:buNone/>
            </a:pPr>
            <a:r>
              <a:rPr lang="pl-PL" sz="3600" dirty="0" smtClean="0"/>
              <a:t>B. Współrzędnie złożone wynikowe.</a:t>
            </a:r>
          </a:p>
          <a:p>
            <a:pPr>
              <a:buNone/>
            </a:pPr>
            <a:r>
              <a:rPr lang="pl-PL" sz="3600" dirty="0" smtClean="0"/>
              <a:t>C. Współrzędnie złożone łączne.</a:t>
            </a:r>
          </a:p>
          <a:p>
            <a:pPr>
              <a:buNone/>
            </a:pPr>
            <a:r>
              <a:rPr lang="pl-PL" sz="3600" dirty="0" smtClean="0"/>
              <a:t>D. Podrzędnie złożone okolicznikowe celu. </a:t>
            </a:r>
            <a:endParaRPr lang="pl-PL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63688" y="274638"/>
            <a:ext cx="6923112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Zdanie: „Statki wracały do portu, ponieważ nadchodził sztorm” jest: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79712" y="1783357"/>
            <a:ext cx="6789440" cy="4525963"/>
          </a:xfrm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pl-PL" sz="3600" dirty="0" smtClean="0"/>
              <a:t>Podrzędnie złożone okolicznikowe przyzwolenia.</a:t>
            </a:r>
          </a:p>
          <a:p>
            <a:pPr marL="514350" indent="-514350">
              <a:buAutoNum type="alphaUcPeriod"/>
            </a:pPr>
            <a:r>
              <a:rPr lang="pl-PL" sz="3600" dirty="0" smtClean="0"/>
              <a:t>Podrzędnie złożone podmiotowe.</a:t>
            </a:r>
          </a:p>
          <a:p>
            <a:pPr marL="514350" indent="-514350">
              <a:buAutoNum type="alphaUcPeriod"/>
            </a:pPr>
            <a:r>
              <a:rPr lang="pl-PL" sz="3600" dirty="0" smtClean="0"/>
              <a:t>Podrzędnie złożone okolicznikowe przyczyny.</a:t>
            </a:r>
          </a:p>
          <a:p>
            <a:pPr marL="514350" indent="-514350">
              <a:buAutoNum type="alphaUcPeriod"/>
            </a:pPr>
            <a:r>
              <a:rPr lang="pl-PL" sz="3600" dirty="0" smtClean="0"/>
              <a:t>Współrzędnie złożone wynikowe.</a:t>
            </a:r>
            <a:endParaRPr lang="pl-PL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jakBlog">
  <a:themeElements>
    <a:clrScheme name="Niestandardowy 1">
      <a:dk1>
        <a:srgbClr val="FFFFFF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Niestandardowy 1">
      <a:majorFont>
        <a:latin typeface="Kuba Reczny 2005"/>
        <a:ea typeface=""/>
        <a:cs typeface=""/>
      </a:majorFont>
      <a:minorFont>
        <a:latin typeface="Kuba Reczny 2005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BjakBlog</Template>
  <TotalTime>68</TotalTime>
  <Words>457</Words>
  <Application>Microsoft Office PowerPoint</Application>
  <PresentationFormat>Pokaz na ekranie (4:3)</PresentationFormat>
  <Paragraphs>63</Paragraphs>
  <Slides>13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4" baseType="lpstr">
      <vt:lpstr>BjakBlog</vt:lpstr>
      <vt:lpstr>Zdania złożone</vt:lpstr>
      <vt:lpstr>Zdanie: „Zosia chciała kupić buty,  ale sklep był już zamknięty” jest:</vt:lpstr>
      <vt:lpstr>Dopasuj wykres do odpowiedniego zdania </vt:lpstr>
      <vt:lpstr>Zdanie: „Najbardziej cenimy ludzi, na których można polegać” jest:</vt:lpstr>
      <vt:lpstr>W zdaniu: „Słuchając muzyki, odrabiałem lekcje” imiesłowowy równoważnik zdania zastępuje:</vt:lpstr>
      <vt:lpstr>Zdanie: „Kto pod kim dołki kopie, sam w nie wpada” jest:</vt:lpstr>
      <vt:lpstr>Dopasuj wykres do odpowiedniego zdania </vt:lpstr>
      <vt:lpstr>W zdaniu: „Odrobiwszy lekcje, poszłam na spotkanie z przyjaciółmi” imiesłowowy równoważnik zdania zastępuje:</vt:lpstr>
      <vt:lpstr>Zdanie: „Sytuacja była taka, że nie można było niczego przewidzieć” jest:</vt:lpstr>
      <vt:lpstr>Dopasuj wykres do odpowiedniego zdania:           … </vt:lpstr>
      <vt:lpstr>Zdanie: „Jeśli nie chcesz mojej zguby, krokodyla daj mi luby” jest:</vt:lpstr>
      <vt:lpstr>Zdanie: „Zaczęło padać, dlatego szybko pobiegłem do domu” jest:</vt:lpstr>
      <vt:lpstr>Zdanie: „Statki wracały do portu, ponieważ nadchodził sztorm” jest: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Zdania złożone</dc:title>
  <dc:creator>K</dc:creator>
  <cp:lastModifiedBy>oem</cp:lastModifiedBy>
  <cp:revision>18</cp:revision>
  <dcterms:created xsi:type="dcterms:W3CDTF">2014-10-22T16:33:36Z</dcterms:created>
  <dcterms:modified xsi:type="dcterms:W3CDTF">2014-12-08T15:46:21Z</dcterms:modified>
</cp:coreProperties>
</file>